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382" r:id="rId2"/>
    <p:sldId id="368" r:id="rId3"/>
    <p:sldId id="290" r:id="rId4"/>
    <p:sldId id="384" r:id="rId5"/>
    <p:sldId id="381" r:id="rId6"/>
    <p:sldId id="385" r:id="rId7"/>
    <p:sldId id="332" r:id="rId8"/>
    <p:sldId id="432" r:id="rId9"/>
    <p:sldId id="433" r:id="rId10"/>
    <p:sldId id="387" r:id="rId11"/>
    <p:sldId id="434" r:id="rId12"/>
    <p:sldId id="394" r:id="rId13"/>
    <p:sldId id="396" r:id="rId14"/>
    <p:sldId id="388" r:id="rId15"/>
    <p:sldId id="398" r:id="rId16"/>
    <p:sldId id="399" r:id="rId17"/>
    <p:sldId id="428" r:id="rId18"/>
    <p:sldId id="401" r:id="rId19"/>
    <p:sldId id="403" r:id="rId20"/>
    <p:sldId id="404" r:id="rId21"/>
    <p:sldId id="410" r:id="rId22"/>
    <p:sldId id="411" r:id="rId23"/>
    <p:sldId id="406" r:id="rId24"/>
    <p:sldId id="429" r:id="rId25"/>
    <p:sldId id="430" r:id="rId26"/>
    <p:sldId id="431" r:id="rId27"/>
    <p:sldId id="405" r:id="rId28"/>
    <p:sldId id="427" r:id="rId29"/>
    <p:sldId id="366" r:id="rId30"/>
    <p:sldId id="424" r:id="rId31"/>
    <p:sldId id="371" r:id="rId32"/>
    <p:sldId id="375" r:id="rId33"/>
    <p:sldId id="422" r:id="rId34"/>
    <p:sldId id="390" r:id="rId35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23" userDrawn="1">
          <p15:clr>
            <a:srgbClr val="A4A3A4"/>
          </p15:clr>
        </p15:guide>
        <p15:guide id="2" pos="5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0024"/>
    <a:srgbClr val="F9F9F9"/>
    <a:srgbClr val="FDBEC0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0" autoAdjust="0"/>
    <p:restoredTop sz="96296" autoAdjust="0"/>
  </p:normalViewPr>
  <p:slideViewPr>
    <p:cSldViewPr snapToGrid="0" snapToObjects="1" showGuides="1">
      <p:cViewPr varScale="1">
        <p:scale>
          <a:sx n="87" d="100"/>
          <a:sy n="87" d="100"/>
        </p:scale>
        <p:origin x="480" y="77"/>
      </p:cViewPr>
      <p:guideLst>
        <p:guide orient="horz" pos="2523"/>
        <p:guide pos="5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EC0024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EC002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47D-4A4E-82CD-0891360391F2}"/>
              </c:ext>
            </c:extLst>
          </c:dPt>
          <c:dPt>
            <c:idx val="1"/>
            <c:invertIfNegative val="0"/>
            <c:bubble3D val="0"/>
            <c:spPr>
              <a:solidFill>
                <a:srgbClr val="EC002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47D-4A4E-82CD-0891360391F2}"/>
              </c:ext>
            </c:extLst>
          </c:dPt>
          <c:dPt>
            <c:idx val="2"/>
            <c:invertIfNegative val="0"/>
            <c:bubble3D val="0"/>
            <c:spPr>
              <a:solidFill>
                <a:srgbClr val="EC002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47D-4A4E-82CD-0891360391F2}"/>
              </c:ext>
            </c:extLst>
          </c:dPt>
          <c:dPt>
            <c:idx val="3"/>
            <c:invertIfNegative val="0"/>
            <c:bubble3D val="0"/>
            <c:spPr>
              <a:solidFill>
                <a:srgbClr val="EC002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47D-4A4E-82CD-0891360391F2}"/>
              </c:ext>
            </c:extLst>
          </c:dPt>
          <c:dPt>
            <c:idx val="4"/>
            <c:invertIfNegative val="0"/>
            <c:bubble3D val="0"/>
            <c:spPr>
              <a:solidFill>
                <a:srgbClr val="EC002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47D-4A4E-82CD-0891360391F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2016</c:v>
                </c:pt>
                <c:pt idx="2">
                  <c:v>2018</c:v>
                </c:pt>
                <c:pt idx="3">
                  <c:v>2020</c:v>
                </c:pt>
                <c:pt idx="4">
                  <c:v>2030</c:v>
                </c:pt>
              </c:numCache>
            </c:numRef>
          </c:cat>
          <c:val>
            <c:numRef>
              <c:f>Sheet1!$B$2:$B$6</c:f>
              <c:numCache>
                <c:formatCode>_(\$* #,##0.00_);_(\$* \(#,##0.00\);_(\$* "-"??_);_(@_)</c:formatCode>
                <c:ptCount val="5"/>
                <c:pt idx="0">
                  <c:v>21.4</c:v>
                </c:pt>
                <c:pt idx="1">
                  <c:v>22.84</c:v>
                </c:pt>
                <c:pt idx="2">
                  <c:v>30.68</c:v>
                </c:pt>
                <c:pt idx="3">
                  <c:v>40.5</c:v>
                </c:pt>
                <c:pt idx="4">
                  <c:v>130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47D-4A4E-82CD-0891360391F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09"/>
        <c:overlap val="-27"/>
        <c:axId val="504798632"/>
        <c:axId val="504798960"/>
      </c:barChart>
      <c:catAx>
        <c:axId val="5047986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defRPr>
            </a:pPr>
            <a:endParaRPr lang="ko-KR"/>
          </a:p>
        </c:txPr>
        <c:crossAx val="504798960"/>
        <c:crosses val="autoZero"/>
        <c:auto val="1"/>
        <c:lblAlgn val="ctr"/>
        <c:lblOffset val="100"/>
        <c:noMultiLvlLbl val="0"/>
      </c:catAx>
      <c:valAx>
        <c:axId val="504798960"/>
        <c:scaling>
          <c:orientation val="minMax"/>
        </c:scaling>
        <c:delete val="1"/>
        <c:axPos val="l"/>
        <c:numFmt formatCode="_(\$* #,##0.00_);_(\$* \(#,##0.00\);_(\$* &quot;-&quot;??_);_(@_)" sourceLinked="1"/>
        <c:majorTickMark val="out"/>
        <c:minorTickMark val="none"/>
        <c:tickLblPos val="nextTo"/>
        <c:crossAx val="504798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900">
          <a:latin typeface="KoPub돋움체 Light" panose="02020603020101020101" pitchFamily="18" charset="-127"/>
          <a:ea typeface="KoPub돋움체 Light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EC0024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EC002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4E7-B646-8633-6D381D6DFC74}"/>
              </c:ext>
            </c:extLst>
          </c:dPt>
          <c:dPt>
            <c:idx val="3"/>
            <c:invertIfNegative val="0"/>
            <c:bubble3D val="0"/>
            <c:spPr>
              <a:solidFill>
                <a:srgbClr val="EC002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4E7-B646-8633-6D381D6DFC74}"/>
              </c:ext>
            </c:extLst>
          </c:dPt>
          <c:dPt>
            <c:idx val="4"/>
            <c:invertIfNegative val="0"/>
            <c:bubble3D val="0"/>
            <c:spPr>
              <a:solidFill>
                <a:srgbClr val="EC002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4E7-B646-8633-6D381D6DFC74}"/>
              </c:ext>
            </c:extLst>
          </c:dPt>
          <c:dPt>
            <c:idx val="5"/>
            <c:invertIfNegative val="0"/>
            <c:bubble3D val="0"/>
            <c:spPr>
              <a:solidFill>
                <a:srgbClr val="EC002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CD4-324E-9B14-DDD9F6D56CAA}"/>
              </c:ext>
            </c:extLst>
          </c:dPt>
          <c:dPt>
            <c:idx val="6"/>
            <c:invertIfNegative val="0"/>
            <c:bubble3D val="0"/>
            <c:spPr>
              <a:solidFill>
                <a:srgbClr val="EC002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ACD4-324E-9B14-DDD9F6D56CA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NH투자증권</c:v>
                </c:pt>
                <c:pt idx="1">
                  <c:v>키움증권</c:v>
                </c:pt>
                <c:pt idx="2">
                  <c:v>한국투자증권</c:v>
                </c:pt>
                <c:pt idx="3">
                  <c:v>한화투자증권</c:v>
                </c:pt>
                <c:pt idx="4">
                  <c:v>KB증권</c:v>
                </c:pt>
                <c:pt idx="5">
                  <c:v>하나금융투자</c:v>
                </c:pt>
                <c:pt idx="6">
                  <c:v>삼성증권</c:v>
                </c:pt>
              </c:strCache>
            </c:strRef>
          </c:cat>
          <c:val>
            <c:numRef>
              <c:f>Sheet1!$B$2:$B$8</c:f>
              <c:numCache>
                <c:formatCode>0_);[Red]\(0\)</c:formatCode>
                <c:ptCount val="7"/>
                <c:pt idx="0">
                  <c:v>100</c:v>
                </c:pt>
                <c:pt idx="1">
                  <c:v>200</c:v>
                </c:pt>
                <c:pt idx="2">
                  <c:v>1600</c:v>
                </c:pt>
                <c:pt idx="3">
                  <c:v>2668</c:v>
                </c:pt>
                <c:pt idx="4">
                  <c:v>4720</c:v>
                </c:pt>
                <c:pt idx="5">
                  <c:v>4894</c:v>
                </c:pt>
                <c:pt idx="6">
                  <c:v>8099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F4E7-B646-8633-6D381D6DFC7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09"/>
        <c:axId val="504798632"/>
        <c:axId val="504798960"/>
      </c:barChart>
      <c:catAx>
        <c:axId val="50479863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defRPr>
            </a:pPr>
            <a:endParaRPr lang="ko-KR"/>
          </a:p>
        </c:txPr>
        <c:crossAx val="504798960"/>
        <c:crosses val="autoZero"/>
        <c:auto val="1"/>
        <c:lblAlgn val="ctr"/>
        <c:lblOffset val="100"/>
        <c:noMultiLvlLbl val="0"/>
      </c:catAx>
      <c:valAx>
        <c:axId val="504798960"/>
        <c:scaling>
          <c:orientation val="minMax"/>
        </c:scaling>
        <c:delete val="1"/>
        <c:axPos val="b"/>
        <c:numFmt formatCode="0_);[Red]\(0\)" sourceLinked="1"/>
        <c:majorTickMark val="out"/>
        <c:minorTickMark val="none"/>
        <c:tickLblPos val="nextTo"/>
        <c:crossAx val="504798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900">
          <a:latin typeface="KoPub돋움체 Light" panose="02020603020101020101" pitchFamily="18" charset="-127"/>
          <a:ea typeface="KoPub돋움체 Light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NanumGothic" panose="020D0604000000000000" pitchFamily="34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NanumGothic" panose="020D0604000000000000" pitchFamily="34" charset="-127"/>
              </a:defRPr>
            </a:lvl1pPr>
          </a:lstStyle>
          <a:p>
            <a:fld id="{82C5FB42-F5E2-4B41-BEA1-09C87D800887}" type="datetimeFigureOut">
              <a:rPr kumimoji="1" lang="ko-Kore-KR" altLang="en-US" smtClean="0"/>
              <a:pPr/>
              <a:t>05/06/2022</a:t>
            </a:fld>
            <a:endParaRPr kumimoji="1" lang="ko-Kore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NanumGothic" panose="020D0604000000000000" pitchFamily="34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NanumGothic" panose="020D0604000000000000" pitchFamily="34" charset="-127"/>
              </a:defRPr>
            </a:lvl1pPr>
          </a:lstStyle>
          <a:p>
            <a:fld id="{6470BD37-0D22-2942-98B0-FB7F92520FD3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97538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NanumGothic" panose="020D0604000000000000" pitchFamily="34" charset="-127"/>
        <a:ea typeface="NanumGothic" panose="020D0604000000000000" pitchFamily="34" charset="-127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NanumGothic" panose="020D0604000000000000" pitchFamily="34" charset="-127"/>
        <a:ea typeface="NanumGothic" panose="020D0604000000000000" pitchFamily="34" charset="-127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NanumGothic" panose="020D0604000000000000" pitchFamily="34" charset="-127"/>
        <a:ea typeface="NanumGothic" panose="020D0604000000000000" pitchFamily="34" charset="-127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NanumGothic" panose="020D0604000000000000" pitchFamily="34" charset="-127"/>
        <a:ea typeface="NanumGothic" panose="020D0604000000000000" pitchFamily="34" charset="-127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NanumGothic" panose="020D0604000000000000" pitchFamily="34" charset="-127"/>
        <a:ea typeface="NanumGothic" panose="020D0604000000000000" pitchFamily="34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0BD37-0D22-2942-98B0-FB7F92520FD3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66625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0BD37-0D22-2942-98B0-FB7F92520FD3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7661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0BD37-0D22-2942-98B0-FB7F92520FD3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555254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0BD37-0D22-2942-98B0-FB7F92520FD3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398902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0BD37-0D22-2942-98B0-FB7F92520FD3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38661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0BD37-0D22-2942-98B0-FB7F92520FD3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27166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0BD37-0D22-2942-98B0-FB7F92520FD3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760245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0BD37-0D22-2942-98B0-FB7F92520FD3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419721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0BD37-0D22-2942-98B0-FB7F92520FD3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52058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0BD37-0D22-2942-98B0-FB7F92520FD3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74768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0BD37-0D22-2942-98B0-FB7F92520FD3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82526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bba1e906b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bba1e906b1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심사기준 </a:t>
            </a:r>
            <a:r>
              <a:rPr lang="en-US" altLang="ko-KR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pc="-3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혁신성</a:t>
            </a:r>
            <a:r>
              <a:rPr lang="en-US" altLang="ko-KR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(30)</a:t>
            </a:r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실현 가능성</a:t>
            </a:r>
            <a:r>
              <a:rPr lang="en-US" altLang="ko-KR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(30)</a:t>
            </a:r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사업성</a:t>
            </a:r>
            <a:r>
              <a:rPr lang="en-US" altLang="ko-KR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(20)</a:t>
            </a:r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논리성</a:t>
            </a:r>
            <a:r>
              <a:rPr lang="en-US" altLang="ko-KR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(20)</a:t>
            </a:r>
          </a:p>
          <a:p>
            <a:endParaRPr lang="en-US" altLang="ko-KR" spc="-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목차 </a:t>
            </a:r>
            <a:r>
              <a:rPr lang="en-US" altLang="ko-KR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pPr marL="457200" indent="-457200">
              <a:buAutoNum type="arabicParenR"/>
            </a:pPr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아이디어 개요 </a:t>
            </a:r>
            <a:r>
              <a:rPr lang="en-US" altLang="ko-KR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소개</a:t>
            </a:r>
            <a:r>
              <a:rPr lang="en-US" altLang="ko-KR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차별성</a:t>
            </a:r>
            <a:r>
              <a:rPr lang="en-US" altLang="ko-KR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pc="-3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개발경과</a:t>
            </a:r>
            <a:r>
              <a:rPr lang="en-US" altLang="ko-KR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목표시장</a:t>
            </a:r>
            <a:r>
              <a:rPr lang="en-US" altLang="ko-KR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이미지</a:t>
            </a:r>
            <a:r>
              <a:rPr lang="en-US" altLang="ko-KR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457200" indent="-457200">
              <a:buAutoNum type="arabicParenR"/>
            </a:pPr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문제인식 </a:t>
            </a:r>
            <a:r>
              <a:rPr lang="en-US" altLang="ko-KR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</a:p>
          <a:p>
            <a:pPr marL="914400" lvl="1" indent="-457200">
              <a:buAutoNum type="arabicParenR"/>
            </a:pPr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개발 동기 </a:t>
            </a:r>
            <a:r>
              <a:rPr lang="en-US" altLang="ko-KR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이  서비스 부재로 불편한 점</a:t>
            </a:r>
            <a:r>
              <a:rPr lang="en-US" altLang="ko-KR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국내외 시장의 문제점을 혁신적으로 해결하기 위한 방안</a:t>
            </a:r>
          </a:p>
          <a:p>
            <a:pPr marL="914400" lvl="1" indent="-457200">
              <a:buAutoNum type="arabicParenR"/>
            </a:pPr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목적</a:t>
            </a:r>
            <a:r>
              <a:rPr lang="en-US" altLang="ko-KR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필요성</a:t>
            </a:r>
            <a:r>
              <a:rPr lang="en-US" altLang="ko-KR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구현하고자 하는 목적 </a:t>
            </a:r>
            <a:r>
              <a:rPr lang="en-US" altLang="ko-KR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국내외 시장의 문제점을 혁신적으로 해결하기 위한 방안</a:t>
            </a:r>
            <a:r>
              <a:rPr lang="en-US" altLang="ko-KR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핵심 기술 </a:t>
            </a:r>
            <a:r>
              <a:rPr lang="en-US" altLang="ko-KR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서비스의 필요성과 예상되는 효과</a:t>
            </a:r>
          </a:p>
          <a:p>
            <a:pPr marL="457200" indent="-457200">
              <a:buAutoNum type="arabicParenR"/>
            </a:pPr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실현 가능성 </a:t>
            </a:r>
            <a:r>
              <a:rPr lang="en-US" altLang="ko-KR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</a:p>
          <a:p>
            <a:pPr marL="914400" lvl="1" indent="-457200">
              <a:buAutoNum type="arabicParenR"/>
            </a:pPr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개발</a:t>
            </a:r>
            <a:r>
              <a:rPr lang="en-US" altLang="ko-KR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사업화 전략 </a:t>
            </a:r>
            <a:r>
              <a:rPr lang="en-US" altLang="ko-KR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비즈니스 모델</a:t>
            </a:r>
            <a:r>
              <a:rPr lang="en-US" altLang="ko-KR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제품 구현정도</a:t>
            </a:r>
            <a:r>
              <a:rPr lang="en-US" altLang="ko-KR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제작</a:t>
            </a:r>
            <a:r>
              <a:rPr lang="en-US" altLang="ko-KR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소요기간 및 제작 방법</a:t>
            </a:r>
            <a:r>
              <a:rPr lang="en-US" altLang="ko-KR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추진 일정</a:t>
            </a:r>
          </a:p>
          <a:p>
            <a:pPr marL="914400" lvl="1" indent="-457200">
              <a:buAutoNum type="arabicParenR"/>
            </a:pPr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시장분석 및 경쟁력 확보 방안 </a:t>
            </a:r>
            <a:r>
              <a:rPr lang="en-US" altLang="ko-KR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현재 시장에서의 대체재</a:t>
            </a:r>
            <a:r>
              <a:rPr lang="en-US" altLang="ko-KR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경쟁사</a:t>
            </a:r>
            <a:r>
              <a:rPr lang="en-US" altLang="ko-KR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대비 </a:t>
            </a:r>
            <a:r>
              <a:rPr lang="ko-KR" altLang="en-US" spc="-3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우위요소</a:t>
            </a:r>
            <a:r>
              <a:rPr lang="en-US" altLang="ko-KR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차별화 전략</a:t>
            </a:r>
          </a:p>
          <a:p>
            <a:pPr marL="457200" indent="-457200">
              <a:buAutoNum type="arabicParenR"/>
            </a:pPr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성장 전략</a:t>
            </a:r>
          </a:p>
          <a:p>
            <a:pPr marL="914400" lvl="1" indent="-457200">
              <a:buAutoNum type="arabicParenR"/>
            </a:pPr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자금소요 및 조달계획 </a:t>
            </a:r>
            <a:r>
              <a:rPr lang="en-US" altLang="ko-KR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자금의 필요성</a:t>
            </a:r>
            <a:r>
              <a:rPr lang="en-US" altLang="ko-KR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금액의 적정성 여부를 판단할 수 있도록 사업비 </a:t>
            </a:r>
            <a:r>
              <a:rPr lang="en-US" altLang="ko-KR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pc="-3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사업화자금</a:t>
            </a:r>
            <a:r>
              <a:rPr lang="en-US" altLang="ko-KR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사용계획</a:t>
            </a:r>
          </a:p>
          <a:p>
            <a:pPr marL="914400" lvl="1" indent="-457200">
              <a:buAutoNum type="arabicParenR"/>
            </a:pPr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시장진입 및 성과창출 전략 </a:t>
            </a:r>
            <a:r>
              <a:rPr lang="en-US" altLang="ko-KR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내수시장</a:t>
            </a:r>
            <a:r>
              <a:rPr lang="en-US" altLang="ko-KR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주 소비자층</a:t>
            </a:r>
            <a:r>
              <a:rPr lang="en-US" altLang="ko-KR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시장진출 전략</a:t>
            </a:r>
            <a:r>
              <a:rPr lang="en-US" altLang="ko-KR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그간 실적</a:t>
            </a:r>
            <a:r>
              <a:rPr lang="en-US" altLang="ko-KR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해외시장</a:t>
            </a:r>
            <a:r>
              <a:rPr lang="en-US" altLang="ko-KR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글로벌 진출 실적</a:t>
            </a:r>
            <a:r>
              <a:rPr lang="en-US" altLang="ko-KR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역량 </a:t>
            </a:r>
            <a:r>
              <a:rPr lang="ko-KR" altLang="en-US" spc="-3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수출망</a:t>
            </a:r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pc="-3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확보계획</a:t>
            </a:r>
            <a:r>
              <a:rPr lang="en-US" altLang="ko-KR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457200" indent="-457200">
              <a:buAutoNum type="arabicParenR"/>
            </a:pPr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팀 구성 </a:t>
            </a:r>
            <a:r>
              <a:rPr lang="en-US" altLang="ko-KR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pPr marL="914400" lvl="1" indent="-457200">
              <a:buAutoNum type="arabicParenR"/>
            </a:pPr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대표자 및 팀원</a:t>
            </a:r>
            <a:r>
              <a:rPr lang="en-US" altLang="ko-KR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pc="-3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업무파트너</a:t>
            </a:r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포함</a:t>
            </a:r>
            <a:r>
              <a:rPr lang="en-US" altLang="ko-KR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보유하고 있는 경험</a:t>
            </a:r>
            <a:r>
              <a:rPr lang="en-US" altLang="ko-KR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기술력</a:t>
            </a:r>
            <a:r>
              <a:rPr lang="en-US" altLang="ko-KR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노하우 등 기재</a:t>
            </a:r>
          </a:p>
          <a:p>
            <a:endParaRPr kumimoji="1" lang="ko-KR" altLang="en-US" dirty="0"/>
          </a:p>
          <a:p>
            <a:pPr lvl="0"/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5776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0BD37-0D22-2942-98B0-FB7F92520FD3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722090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0BD37-0D22-2942-98B0-FB7F92520FD3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092488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0BD37-0D22-2942-98B0-FB7F92520FD3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90725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0BD37-0D22-2942-98B0-FB7F92520FD3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706540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0BD37-0D22-2942-98B0-FB7F92520FD3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755928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0BD37-0D22-2942-98B0-FB7F92520FD3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992230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0BD37-0D22-2942-98B0-FB7F92520FD3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72806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arenR"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0BD37-0D22-2942-98B0-FB7F92520FD3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216442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0BD37-0D22-2942-98B0-FB7F92520FD3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065584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0BD37-0D22-2942-98B0-FB7F92520FD3}" type="slidenum">
              <a:rPr kumimoji="1" lang="ko-Kore-KR" altLang="en-US" smtClean="0"/>
              <a:pPr/>
              <a:t>33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2641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108997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0BD37-0D22-2942-98B0-FB7F92520FD3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0608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평가 모형 모델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0BD37-0D22-2942-98B0-FB7F92520FD3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50239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0BD37-0D22-2942-98B0-FB7F92520FD3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65290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0BD37-0D22-2942-98B0-FB7F92520FD3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88876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0BD37-0D22-2942-98B0-FB7F92520FD3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427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0BD37-0D22-2942-98B0-FB7F92520FD3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15317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7470" marR="63500" algn="just" latinLnBrk="1">
              <a:spcAft>
                <a:spcPts val="800"/>
              </a:spcAft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전 세계적으로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ESG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투자 시장은 빠르게 성장하고 있습니다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블룸버그에 따르면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2025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년까지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ESG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관련 글로벌 투자 규모는 유럽과 북미를 중심으로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53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조 달러를 넘어설 것으로 전망됩니다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코로나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19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팬데믹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이후 기업의 지속 가능성과 사회적 책임에 대한 요구가 강화되면서 재무정보 외에도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ESG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등의 비재무적 정보의 중요성이 강조되고 있습니다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7470" marR="63500" algn="just" latinLnBrk="1">
              <a:spcAft>
                <a:spcPts val="800"/>
              </a:spcAft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기관투자자 입장에서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ESG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가 과거에는 윤리적 측면에서 강조됐다면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코로나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19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팬데믹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이후에는 실질적인 수익을 창출할 수 있는 투자자산으로 부상하고 있습니다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따라서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ESG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관련 투자환경 변화에 국내 금융회사의 전략적인 대응이 필요한 현황입니다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en-US" altLang="ko-KR" sz="1200" kern="1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Times New Roman" panose="02020603050405020304" pitchFamily="18" charset="0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0BD37-0D22-2942-98B0-FB7F92520FD3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62892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473145-876F-8444-B5D9-0957B908A0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628E7E-85AB-2643-ADEC-C67782287F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FC3256-F102-854E-961E-CBD316A34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80F51-8956-0443-B3D1-DC8857D33BD2}" type="datetimeFigureOut">
              <a:rPr kumimoji="1" lang="ko-Kore-KR" altLang="en-US" smtClean="0"/>
              <a:t>05/06/2022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5B1AED-A906-CB47-B089-83A29163A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50DFB3-B9D7-3B4E-883E-0A8A13299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7F103-35FC-1A4B-9E6C-86A0BB3ACC6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58508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147324-A5CD-DE47-B4EE-72108AA72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218CF0-19A4-0C4F-9BA7-FD658F7DE2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97311C-453F-9F4F-922A-3675D4ACB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80F51-8956-0443-B3D1-DC8857D33BD2}" type="datetimeFigureOut">
              <a:rPr kumimoji="1" lang="ko-Kore-KR" altLang="en-US" smtClean="0"/>
              <a:t>05/06/2022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D02702-F76C-454D-A748-E58672BBB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7D09EE-E448-EA4D-A4DA-218B12A6D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7F103-35FC-1A4B-9E6C-86A0BB3ACC6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3577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30025-0ADC-9147-8F00-75973CC4F3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265BB3-7581-1143-8575-E0B8C6D22A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2F1F3B-BD8E-7349-8CF5-9FCCFC267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80F51-8956-0443-B3D1-DC8857D33BD2}" type="datetimeFigureOut">
              <a:rPr kumimoji="1" lang="ko-Kore-KR" altLang="en-US" smtClean="0"/>
              <a:t>05/06/2022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75038B-2742-9044-9180-40C4026ED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14AB8F-C555-2F40-8B83-62F84E148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7F103-35FC-1A4B-9E6C-86A0BB3ACC6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7922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8D8869-42A5-4640-9274-B12903889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EE3C5C-6BC9-FB40-B97A-BABA3E07B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79BEF0-6C1A-C942-ABF6-309290B8D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80F51-8956-0443-B3D1-DC8857D33BD2}" type="datetimeFigureOut">
              <a:rPr kumimoji="1" lang="ko-Kore-KR" altLang="en-US" smtClean="0"/>
              <a:t>05/06/2022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9A6C24-D283-DA4D-9C33-9CDCD6E41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9A3E62-6DE1-994B-AFAA-5C4B330E2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7F103-35FC-1A4B-9E6C-86A0BB3ACC6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6234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105F48-3F37-8946-B75F-8A607E394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6B4F7C-DA17-0342-BC40-6BFDDBFDD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292647-D8F7-DF4B-9267-81BEBF753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80F51-8956-0443-B3D1-DC8857D33BD2}" type="datetimeFigureOut">
              <a:rPr kumimoji="1" lang="ko-Kore-KR" altLang="en-US" smtClean="0"/>
              <a:t>05/06/2022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CF1C78-BCCA-7B41-8932-2C4CB501C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92A9EC-CE03-A443-AA20-F68799796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7F103-35FC-1A4B-9E6C-86A0BB3ACC6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5964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152D1E-36F0-1E43-9659-CB708872A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393CD-37F4-2742-8D9D-2693D6F417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BF486-B784-9E4D-8ED3-E3F4B72BA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26CB40-6223-A949-9857-28B67522D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80F51-8956-0443-B3D1-DC8857D33BD2}" type="datetimeFigureOut">
              <a:rPr kumimoji="1" lang="ko-Kore-KR" altLang="en-US" smtClean="0"/>
              <a:t>05/06/2022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A67644-B834-8649-861C-8FBFA8494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7ADD48-7424-2C4C-AF88-B3D319214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7F103-35FC-1A4B-9E6C-86A0BB3ACC6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156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B62264-A0A3-AD4B-9C90-F55323811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179320-B812-6A46-84C4-8563FA0EA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443DBA-0DAC-F84F-80D5-89A6F80643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B5751C-E9C5-2641-A46F-AB853C7895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0CEED23-BB71-1743-99F6-256BE4EBC7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14F7255-B46C-504D-BFD2-526B044A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80F51-8956-0443-B3D1-DC8857D33BD2}" type="datetimeFigureOut">
              <a:rPr kumimoji="1" lang="ko-Kore-KR" altLang="en-US" smtClean="0"/>
              <a:t>05/06/2022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0156F7-7DB0-814B-8F17-6664CAF63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321C52-860C-7B43-8CDE-4DE498D50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7F103-35FC-1A4B-9E6C-86A0BB3ACC6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59936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8F604D-1491-6749-96CF-EDD7C5B1A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351ED62-8DAE-C341-81B1-39381D1F0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80F51-8956-0443-B3D1-DC8857D33BD2}" type="datetimeFigureOut">
              <a:rPr kumimoji="1" lang="ko-Kore-KR" altLang="en-US" smtClean="0"/>
              <a:t>05/06/2022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0CCD819-BB13-E543-9BCD-C6A8CA724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52A0A5-3EC1-3A47-B9E1-F15136809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7F103-35FC-1A4B-9E6C-86A0BB3ACC6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7038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A3CC6C-B912-E642-A8CE-77412A267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80F51-8956-0443-B3D1-DC8857D33BD2}" type="datetimeFigureOut">
              <a:rPr kumimoji="1" lang="ko-Kore-KR" altLang="en-US" smtClean="0"/>
              <a:t>05/06/2022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7E85202-73E0-A94F-9425-62DF9DBD9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3BCDDE-9F33-3941-A6AF-B6046581B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7F103-35FC-1A4B-9E6C-86A0BB3ACC6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02910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185248-FEC2-7040-B7B1-4B384328A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E5F694-92CC-E044-B6B6-863BA9E6E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6A8D38-A72F-0A40-8B89-ADB2A19AFB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5EFB55-594E-A448-9104-12D3090C1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80F51-8956-0443-B3D1-DC8857D33BD2}" type="datetimeFigureOut">
              <a:rPr kumimoji="1" lang="ko-Kore-KR" altLang="en-US" smtClean="0"/>
              <a:t>05/06/2022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6769D6-9EDC-3F45-8826-315A69BAB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F0DBED-21CB-5A43-BBE8-2D9981957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7F103-35FC-1A4B-9E6C-86A0BB3ACC6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38356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AFCF2-77A0-CC43-BACC-F102CEC5D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78AD73A-5571-0449-AF15-7622098677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444D7D-A2A9-CE48-B0BF-9BF0B5D94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76993C-9050-8D47-98FD-9B1B43CD8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80F51-8956-0443-B3D1-DC8857D33BD2}" type="datetimeFigureOut">
              <a:rPr kumimoji="1" lang="ko-Kore-KR" altLang="en-US" smtClean="0"/>
              <a:t>05/06/2022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420D1C-DACC-5841-8589-59D729464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D410DC-B85D-9943-A17D-7DADDA23B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7F103-35FC-1A4B-9E6C-86A0BB3ACC6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4604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F2AC81E-3FC9-0947-ACC4-C1B7F23DB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401C06-4132-704B-B920-E78CB935B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D53D0B-6214-804C-A5BA-8476030E6D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NanumGothic" panose="020D0604000000000000" pitchFamily="34" charset="-127"/>
              </a:defRPr>
            </a:lvl1pPr>
          </a:lstStyle>
          <a:p>
            <a:fld id="{12C80F51-8956-0443-B3D1-DC8857D33BD2}" type="datetimeFigureOut">
              <a:rPr kumimoji="1" lang="ko-Kore-KR" altLang="en-US" smtClean="0"/>
              <a:pPr/>
              <a:t>05/06/2022</a:t>
            </a:fld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9AAE33-426E-134A-95AF-8E77C79B26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NanumGothic" panose="020D0604000000000000" pitchFamily="34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616FD0-D93F-1A47-A6C9-A76893C58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NanumGothic" panose="020D0604000000000000" pitchFamily="34" charset="-127"/>
              </a:defRPr>
            </a:lvl1pPr>
          </a:lstStyle>
          <a:p>
            <a:fld id="{2337F103-35FC-1A4B-9E6C-86A0BB3ACC61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81548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1.tif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37.png"/><Relationship Id="rId17" Type="http://schemas.openxmlformats.org/officeDocument/2006/relationships/image" Target="../media/image42.tiff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lab.research.google.com/drive/1_YJWiuLPzywu2JMzx5s2lR8cL7evweZ_?usp=sharing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2066EEBF-0FB9-4B80-B0B2-D930B31352D8}"/>
              </a:ext>
            </a:extLst>
          </p:cNvPr>
          <p:cNvGrpSpPr/>
          <p:nvPr/>
        </p:nvGrpSpPr>
        <p:grpSpPr>
          <a:xfrm>
            <a:off x="12746264" y="-1134208"/>
            <a:ext cx="1155700" cy="1134208"/>
            <a:chOff x="5518150" y="2861896"/>
            <a:chExt cx="1155700" cy="1134208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A3BAD359-9F20-4549-92FE-32AEF95D0C33}"/>
                </a:ext>
              </a:extLst>
            </p:cNvPr>
            <p:cNvSpPr/>
            <p:nvPr/>
          </p:nvSpPr>
          <p:spPr>
            <a:xfrm>
              <a:off x="6071577" y="3404577"/>
              <a:ext cx="48846" cy="488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959FE61-0B00-4270-807C-3372ABD8516A}"/>
                </a:ext>
              </a:extLst>
            </p:cNvPr>
            <p:cNvGrpSpPr/>
            <p:nvPr/>
          </p:nvGrpSpPr>
          <p:grpSpPr>
            <a:xfrm>
              <a:off x="6096000" y="2929304"/>
              <a:ext cx="0" cy="999392"/>
              <a:chOff x="6096000" y="2247900"/>
              <a:chExt cx="0" cy="2362200"/>
            </a:xfrm>
          </p:grpSpPr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3235150B-1E24-48F2-8006-5BCF44318278}"/>
                  </a:ext>
                </a:extLst>
              </p:cNvPr>
              <p:cNvCxnSpPr/>
              <p:nvPr/>
            </p:nvCxnSpPr>
            <p:spPr>
              <a:xfrm flipV="1">
                <a:off x="6096000" y="2247900"/>
                <a:ext cx="0" cy="10160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1A6A4E68-87A8-4D50-B592-BF3612D68212}"/>
                  </a:ext>
                </a:extLst>
              </p:cNvPr>
              <p:cNvCxnSpPr/>
              <p:nvPr/>
            </p:nvCxnSpPr>
            <p:spPr>
              <a:xfrm flipV="1">
                <a:off x="6096000" y="3594100"/>
                <a:ext cx="0" cy="10160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85BF6A50-D82C-4248-9AAE-61CD65816CB7}"/>
                </a:ext>
              </a:extLst>
            </p:cNvPr>
            <p:cNvCxnSpPr/>
            <p:nvPr/>
          </p:nvCxnSpPr>
          <p:spPr>
            <a:xfrm rot="5400000" flipV="1">
              <a:off x="6380773" y="3214077"/>
              <a:ext cx="0" cy="4298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E622177-7B2F-4D37-80CE-83B26F94BA98}"/>
                </a:ext>
              </a:extLst>
            </p:cNvPr>
            <p:cNvCxnSpPr/>
            <p:nvPr/>
          </p:nvCxnSpPr>
          <p:spPr>
            <a:xfrm rot="5400000" flipV="1">
              <a:off x="5811227" y="3214077"/>
              <a:ext cx="0" cy="4298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55957E97-62E7-40CB-A3B4-D5CCF53CF46C}"/>
                </a:ext>
              </a:extLst>
            </p:cNvPr>
            <p:cNvSpPr/>
            <p:nvPr/>
          </p:nvSpPr>
          <p:spPr>
            <a:xfrm>
              <a:off x="6071577" y="2861896"/>
              <a:ext cx="48846" cy="488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F9AAED1-286A-491E-86CD-8F38A8FE8EF3}"/>
                </a:ext>
              </a:extLst>
            </p:cNvPr>
            <p:cNvSpPr/>
            <p:nvPr/>
          </p:nvSpPr>
          <p:spPr>
            <a:xfrm>
              <a:off x="6071577" y="3947258"/>
              <a:ext cx="48846" cy="488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CB8271C-37B3-4893-85FC-E7ADD3E46DA8}"/>
                </a:ext>
              </a:extLst>
            </p:cNvPr>
            <p:cNvSpPr/>
            <p:nvPr/>
          </p:nvSpPr>
          <p:spPr>
            <a:xfrm>
              <a:off x="6625004" y="3404577"/>
              <a:ext cx="48846" cy="488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32DF09E-8B43-4B34-AC6D-6A2317A3C6F2}"/>
                </a:ext>
              </a:extLst>
            </p:cNvPr>
            <p:cNvSpPr/>
            <p:nvPr/>
          </p:nvSpPr>
          <p:spPr>
            <a:xfrm>
              <a:off x="5518150" y="3404577"/>
              <a:ext cx="48846" cy="488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414513D-CB97-48CF-98E8-046DF4F7577B}"/>
              </a:ext>
            </a:extLst>
          </p:cNvPr>
          <p:cNvSpPr txBox="1"/>
          <p:nvPr/>
        </p:nvSpPr>
        <p:spPr>
          <a:xfrm>
            <a:off x="844344" y="3013055"/>
            <a:ext cx="33297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비재무</a:t>
            </a:r>
            <a:r>
              <a:rPr lang="ko-KR" altLang="en-US" sz="2400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지표 데이터를 활용한</a:t>
            </a:r>
            <a:endParaRPr lang="en-US" altLang="ko-KR" sz="2400" b="1" spc="-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3200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ESG</a:t>
            </a:r>
            <a:r>
              <a:rPr lang="ko-KR" altLang="en-US" sz="3200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평가 플랫폼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16FD320-ADD4-431C-9979-4B9E97CD9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308" y="2925605"/>
            <a:ext cx="449036" cy="349607"/>
          </a:xfrm>
          <a:prstGeom prst="rect">
            <a:avLst/>
          </a:prstGeom>
        </p:spPr>
      </p:pic>
      <p:sp>
        <p:nvSpPr>
          <p:cNvPr id="20" name="Google Shape;341;p28">
            <a:extLst>
              <a:ext uri="{FF2B5EF4-FFF2-40B4-BE49-F238E27FC236}">
                <a16:creationId xmlns:a16="http://schemas.microsoft.com/office/drawing/2014/main" id="{6A0D59EA-1E55-5D45-8AE2-FB8684E9C239}"/>
              </a:ext>
            </a:extLst>
          </p:cNvPr>
          <p:cNvSpPr txBox="1"/>
          <p:nvPr/>
        </p:nvSpPr>
        <p:spPr>
          <a:xfrm>
            <a:off x="8967788" y="5962661"/>
            <a:ext cx="3320400" cy="493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인지씨팀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|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장재성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윤재영 박정미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</a:endParaRPr>
          </a:p>
        </p:txBody>
      </p:sp>
      <p:pic>
        <p:nvPicPr>
          <p:cNvPr id="21" name="그림 20" descr="텍스트, 전자기기, 디스플레이, 컴퓨터이(가) 표시된 사진&#10;&#10;자동 생성된 설명">
            <a:extLst>
              <a:ext uri="{FF2B5EF4-FFF2-40B4-BE49-F238E27FC236}">
                <a16:creationId xmlns:a16="http://schemas.microsoft.com/office/drawing/2014/main" id="{2269587C-BA9C-CA42-8449-CD83CB5B6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9594" y="651088"/>
            <a:ext cx="7687733" cy="512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136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6185F2F-2F92-40CF-B393-9D5EAEDEC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862" y="211315"/>
            <a:ext cx="384424" cy="29930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6150CC-DF02-DA49-99CA-251BFBBDEE4C}"/>
              </a:ext>
            </a:extLst>
          </p:cNvPr>
          <p:cNvSpPr/>
          <p:nvPr/>
        </p:nvSpPr>
        <p:spPr>
          <a:xfrm>
            <a:off x="250862" y="839299"/>
            <a:ext cx="12192001" cy="41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돋움체 Medium" panose="00000600000000000000" pitchFamily="2" charset="-127"/>
              </a:rPr>
              <a:t>정성 평가에 가까운 </a:t>
            </a:r>
            <a:r>
              <a:rPr lang="en-US" altLang="ko-KR" sz="1600" b="1" dirty="0">
                <a:latin typeface="NanumGothic" panose="020D0604000000000000" pitchFamily="34" charset="-127"/>
                <a:ea typeface="NanumGothic" panose="020D0604000000000000" pitchFamily="34" charset="-127"/>
                <a:cs typeface="KoPubWorld돋움체 Medium" panose="00000600000000000000" pitchFamily="2" charset="-127"/>
              </a:rPr>
              <a:t>ESG</a:t>
            </a:r>
            <a:r>
              <a:rPr lang="ko-KR" altLang="en-US" sz="1600" b="1" dirty="0" err="1">
                <a:latin typeface="NanumGothic" panose="020D0604000000000000" pitchFamily="34" charset="-127"/>
                <a:ea typeface="NanumGothic" panose="020D0604000000000000" pitchFamily="34" charset="-127"/>
                <a:cs typeface="KoPubWorld돋움체 Medium" panose="00000600000000000000" pitchFamily="2" charset="-127"/>
              </a:rPr>
              <a:t>를</a:t>
            </a:r>
            <a:r>
              <a:rPr lang="ko-KR" altLang="en-US" sz="16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돋움체 Medium" panose="00000600000000000000" pitchFamily="2" charset="-127"/>
              </a:rPr>
              <a:t> 데이터를 활용해 정량화 할 필요성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돋움체 Medium" panose="00000600000000000000" pitchFamily="2" charset="-127"/>
              </a:rPr>
              <a:t>이 존재함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KoPubWorld돋움체 Medium" panose="00000600000000000000" pitchFamily="2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4A9DE83-C1CA-9248-9078-B0BAB597AB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113438"/>
              </p:ext>
            </p:extLst>
          </p:nvPr>
        </p:nvGraphicFramePr>
        <p:xfrm>
          <a:off x="463003" y="2306228"/>
          <a:ext cx="4537163" cy="12612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9806">
                  <a:extLst>
                    <a:ext uri="{9D8B030D-6E8A-4147-A177-3AD203B41FA5}">
                      <a16:colId xmlns:a16="http://schemas.microsoft.com/office/drawing/2014/main" val="4199076150"/>
                    </a:ext>
                  </a:extLst>
                </a:gridCol>
                <a:gridCol w="3017357">
                  <a:extLst>
                    <a:ext uri="{9D8B030D-6E8A-4147-A177-3AD203B41FA5}">
                      <a16:colId xmlns:a16="http://schemas.microsoft.com/office/drawing/2014/main" val="2147419943"/>
                    </a:ext>
                  </a:extLst>
                </a:gridCol>
              </a:tblGrid>
              <a:tr h="278019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C002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</a:rPr>
                        <a:t>세부</a:t>
                      </a:r>
                      <a:r>
                        <a:rPr lang="ko-KR" altLang="en-US" sz="1200" b="0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자료</a:t>
                      </a:r>
                      <a:endParaRPr lang="ko-Kore-KR" altLang="en-US" sz="1200" b="0" i="0" dirty="0">
                        <a:solidFill>
                          <a:schemeClr val="bg1"/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00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21492"/>
                  </a:ext>
                </a:extLst>
              </a:tr>
              <a:tr h="245817">
                <a:tc rowSpan="3">
                  <a:txBody>
                    <a:bodyPr/>
                    <a:lstStyle/>
                    <a:p>
                      <a:pPr algn="ctr"/>
                      <a:r>
                        <a:rPr lang="ko-Kore-KR" altLang="en-US" sz="900" b="0" i="0" dirty="0">
                          <a:latin typeface="NanumGothic" panose="020D0604000000000000" pitchFamily="34" charset="-127"/>
                        </a:rPr>
                        <a:t>기업</a:t>
                      </a:r>
                      <a:r>
                        <a:rPr lang="ko-KR" altLang="en-US" sz="9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공시</a:t>
                      </a:r>
                      <a:endParaRPr lang="ko-Kore-KR" altLang="en-US" sz="9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0" i="0" dirty="0">
                          <a:latin typeface="NanumGothic" panose="020D0604000000000000" pitchFamily="34" charset="-127"/>
                        </a:rPr>
                        <a:t>사업보고서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46484029"/>
                  </a:ext>
                </a:extLst>
              </a:tr>
              <a:tr h="24581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0" i="0" dirty="0">
                          <a:latin typeface="NanumGothic" panose="020D0604000000000000" pitchFamily="34" charset="-127"/>
                        </a:rPr>
                        <a:t>지속가능성경영보고서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94632535"/>
                  </a:ext>
                </a:extLst>
              </a:tr>
              <a:tr h="24581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0" i="0" dirty="0">
                          <a:latin typeface="NanumGothic" panose="020D0604000000000000" pitchFamily="34" charset="-127"/>
                        </a:rPr>
                        <a:t>홈페이지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20054188"/>
                  </a:ext>
                </a:extLst>
              </a:tr>
              <a:tr h="24581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0" i="0" dirty="0">
                          <a:latin typeface="NanumGothic" panose="020D0604000000000000" pitchFamily="34" charset="-127"/>
                        </a:rPr>
                        <a:t>미디어</a:t>
                      </a:r>
                      <a:r>
                        <a:rPr lang="ko-KR" altLang="en-US" sz="9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자료</a:t>
                      </a:r>
                      <a:endParaRPr lang="ko-Kore-KR" altLang="en-US" sz="9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0" i="0" dirty="0">
                          <a:latin typeface="NanumGothic" panose="020D0604000000000000" pitchFamily="34" charset="-127"/>
                        </a:rPr>
                        <a:t>뉴스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31221920"/>
                  </a:ext>
                </a:extLst>
              </a:tr>
            </a:tbl>
          </a:graphicData>
        </a:graphic>
      </p:graphicFrame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59F916B7-3812-3248-B0C8-884BE1AA5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315" y="1723574"/>
            <a:ext cx="2430288" cy="1997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6" name="그림 45" descr="테이블이(가) 표시된 사진&#10;&#10;자동 생성된 설명">
            <a:extLst>
              <a:ext uri="{FF2B5EF4-FFF2-40B4-BE49-F238E27FC236}">
                <a16:creationId xmlns:a16="http://schemas.microsoft.com/office/drawing/2014/main" id="{1F8F84C2-360C-0F48-A53D-CE6E15626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476" y="1723574"/>
            <a:ext cx="2430288" cy="1831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FD18766-5768-344C-BBF7-7CCC593FC707}"/>
              </a:ext>
            </a:extLst>
          </p:cNvPr>
          <p:cNvSpPr txBox="1"/>
          <p:nvPr/>
        </p:nvSpPr>
        <p:spPr>
          <a:xfrm>
            <a:off x="6197315" y="3936122"/>
            <a:ext cx="146975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▲ 뉴스 기사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BAD6C8-AD39-BC4C-AF77-9E62C99EC920}"/>
              </a:ext>
            </a:extLst>
          </p:cNvPr>
          <p:cNvSpPr txBox="1"/>
          <p:nvPr/>
        </p:nvSpPr>
        <p:spPr>
          <a:xfrm>
            <a:off x="8912476" y="3937806"/>
            <a:ext cx="146975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▲ </a:t>
            </a:r>
            <a:r>
              <a:rPr lang="en-US" altLang="ko-KR" sz="10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Dart </a:t>
            </a:r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사업보고서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7" name="오른쪽 화살표[R] 56">
            <a:extLst>
              <a:ext uri="{FF2B5EF4-FFF2-40B4-BE49-F238E27FC236}">
                <a16:creationId xmlns:a16="http://schemas.microsoft.com/office/drawing/2014/main" id="{18D498E4-9826-624C-9D5E-8EBA0670F68E}"/>
              </a:ext>
            </a:extLst>
          </p:cNvPr>
          <p:cNvSpPr/>
          <p:nvPr/>
        </p:nvSpPr>
        <p:spPr>
          <a:xfrm>
            <a:off x="5799499" y="5134426"/>
            <a:ext cx="513347" cy="606798"/>
          </a:xfrm>
          <a:prstGeom prst="rightArrow">
            <a:avLst/>
          </a:prstGeom>
          <a:gradFill flip="none" rotWithShape="1">
            <a:gsLst>
              <a:gs pos="42000">
                <a:srgbClr val="EC0024"/>
              </a:gs>
              <a:gs pos="0">
                <a:schemeClr val="accent1">
                  <a:lumMod val="5000"/>
                  <a:lumOff val="9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</a:endParaRPr>
          </a:p>
        </p:txBody>
      </p:sp>
      <p:graphicFrame>
        <p:nvGraphicFramePr>
          <p:cNvPr id="58" name="표 27">
            <a:extLst>
              <a:ext uri="{FF2B5EF4-FFF2-40B4-BE49-F238E27FC236}">
                <a16:creationId xmlns:a16="http://schemas.microsoft.com/office/drawing/2014/main" id="{199FFCBB-BDBB-0049-8945-0F5BFB9AEF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898146"/>
              </p:ext>
            </p:extLst>
          </p:nvPr>
        </p:nvGraphicFramePr>
        <p:xfrm>
          <a:off x="463003" y="5225076"/>
          <a:ext cx="4661187" cy="10943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0491">
                  <a:extLst>
                    <a:ext uri="{9D8B030D-6E8A-4147-A177-3AD203B41FA5}">
                      <a16:colId xmlns:a16="http://schemas.microsoft.com/office/drawing/2014/main" val="2901275161"/>
                    </a:ext>
                  </a:extLst>
                </a:gridCol>
                <a:gridCol w="1031167">
                  <a:extLst>
                    <a:ext uri="{9D8B030D-6E8A-4147-A177-3AD203B41FA5}">
                      <a16:colId xmlns:a16="http://schemas.microsoft.com/office/drawing/2014/main" val="1210585768"/>
                    </a:ext>
                  </a:extLst>
                </a:gridCol>
                <a:gridCol w="725197">
                  <a:extLst>
                    <a:ext uri="{9D8B030D-6E8A-4147-A177-3AD203B41FA5}">
                      <a16:colId xmlns:a16="http://schemas.microsoft.com/office/drawing/2014/main" val="502092790"/>
                    </a:ext>
                  </a:extLst>
                </a:gridCol>
                <a:gridCol w="501083">
                  <a:extLst>
                    <a:ext uri="{9D8B030D-6E8A-4147-A177-3AD203B41FA5}">
                      <a16:colId xmlns:a16="http://schemas.microsoft.com/office/drawing/2014/main" val="83968430"/>
                    </a:ext>
                  </a:extLst>
                </a:gridCol>
                <a:gridCol w="501083">
                  <a:extLst>
                    <a:ext uri="{9D8B030D-6E8A-4147-A177-3AD203B41FA5}">
                      <a16:colId xmlns:a16="http://schemas.microsoft.com/office/drawing/2014/main" val="3921483264"/>
                    </a:ext>
                  </a:extLst>
                </a:gridCol>
                <a:gridCol w="501083">
                  <a:extLst>
                    <a:ext uri="{9D8B030D-6E8A-4147-A177-3AD203B41FA5}">
                      <a16:colId xmlns:a16="http://schemas.microsoft.com/office/drawing/2014/main" val="3146913411"/>
                    </a:ext>
                  </a:extLst>
                </a:gridCol>
                <a:gridCol w="501083">
                  <a:extLst>
                    <a:ext uri="{9D8B030D-6E8A-4147-A177-3AD203B41FA5}">
                      <a16:colId xmlns:a16="http://schemas.microsoft.com/office/drawing/2014/main" val="1223144802"/>
                    </a:ext>
                  </a:extLst>
                </a:gridCol>
              </a:tblGrid>
              <a:tr h="26109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종목코드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종목명</a:t>
                      </a:r>
                    </a:p>
                  </a:txBody>
                  <a:tcPr anchor="ctr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업종명</a:t>
                      </a:r>
                    </a:p>
                  </a:txBody>
                  <a:tcPr anchor="ctr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ESG</a:t>
                      </a:r>
                      <a:endParaRPr lang="ko-Kore-KR" altLang="en-US" sz="12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</a:t>
                      </a:r>
                      <a:endParaRPr lang="ko-Kore-KR" altLang="en-US" sz="12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</a:t>
                      </a:r>
                      <a:endParaRPr lang="ko-Kore-KR" altLang="en-US" sz="12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</a:t>
                      </a:r>
                      <a:endParaRPr lang="ko-Kore-KR" altLang="en-US" sz="12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895569"/>
                  </a:ext>
                </a:extLst>
              </a:tr>
              <a:tr h="3185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096880</a:t>
                      </a:r>
                      <a:endParaRPr lang="ko-Kore-KR" altLang="en-US" sz="9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SK</a:t>
                      </a:r>
                      <a:r>
                        <a:rPr lang="ko-KR" altLang="en-US" sz="9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이노베이션</a:t>
                      </a:r>
                      <a:endParaRPr lang="ko-Kore-KR" altLang="en-US" sz="9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정유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i="0" dirty="0">
                          <a:solidFill>
                            <a:srgbClr val="EC002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</a:t>
                      </a:r>
                      <a:endParaRPr lang="ko-Kore-KR" altLang="en-US" sz="1200" b="1" i="0" dirty="0">
                        <a:solidFill>
                          <a:srgbClr val="EC0024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i="0" dirty="0">
                          <a:solidFill>
                            <a:srgbClr val="EC002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3.2</a:t>
                      </a:r>
                      <a:endParaRPr lang="ko-Kore-KR" altLang="en-US" sz="1200" b="1" i="0" dirty="0">
                        <a:solidFill>
                          <a:srgbClr val="EC0024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i="0" dirty="0">
                          <a:solidFill>
                            <a:srgbClr val="EC002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3.4</a:t>
                      </a:r>
                      <a:endParaRPr lang="ko-Kore-KR" altLang="en-US" sz="1200" b="1" i="0" dirty="0">
                        <a:solidFill>
                          <a:srgbClr val="EC0024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i="0" dirty="0">
                          <a:solidFill>
                            <a:srgbClr val="EC0024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3.1</a:t>
                      </a:r>
                      <a:endParaRPr lang="ko-Kore-KR" altLang="en-US" sz="1200" b="1" i="0" dirty="0">
                        <a:solidFill>
                          <a:srgbClr val="EC0024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77536146"/>
                  </a:ext>
                </a:extLst>
              </a:tr>
              <a:tr h="3185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</a:t>
                      </a:r>
                      <a:r>
                        <a:rPr lang="en-US" altLang="ko-KR" sz="9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09150</a:t>
                      </a:r>
                      <a:endParaRPr lang="ko-Kore-KR" altLang="en-US" sz="9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삼성전기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IT</a:t>
                      </a:r>
                      <a:endParaRPr lang="ko-Kore-KR" altLang="en-US" sz="9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</a:t>
                      </a:r>
                      <a:endParaRPr lang="ko-Kore-KR" altLang="en-US" sz="9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3.5</a:t>
                      </a:r>
                      <a:endParaRPr lang="ko-Kore-KR" altLang="en-US" sz="9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3.4</a:t>
                      </a:r>
                      <a:endParaRPr lang="ko-Kore-KR" altLang="en-US" sz="9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3.2</a:t>
                      </a:r>
                      <a:endParaRPr lang="ko-Kore-KR" altLang="en-US" sz="9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0939273"/>
                  </a:ext>
                </a:extLst>
              </a:tr>
            </a:tbl>
          </a:graphicData>
        </a:graphic>
      </p:graphicFrame>
      <p:sp>
        <p:nvSpPr>
          <p:cNvPr id="59" name="타원 58">
            <a:extLst>
              <a:ext uri="{FF2B5EF4-FFF2-40B4-BE49-F238E27FC236}">
                <a16:creationId xmlns:a16="http://schemas.microsoft.com/office/drawing/2014/main" id="{5895EF89-483B-D845-A719-BEFBA3392F4C}"/>
              </a:ext>
            </a:extLst>
          </p:cNvPr>
          <p:cNvSpPr/>
          <p:nvPr/>
        </p:nvSpPr>
        <p:spPr>
          <a:xfrm>
            <a:off x="6732722" y="5265968"/>
            <a:ext cx="1013232" cy="101323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기업공개</a:t>
            </a:r>
            <a:endParaRPr kumimoji="1" lang="ko-Kore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7CAB518-D1ED-8D47-B452-60F2150B3E7C}"/>
              </a:ext>
            </a:extLst>
          </p:cNvPr>
          <p:cNvSpPr/>
          <p:nvPr/>
        </p:nvSpPr>
        <p:spPr>
          <a:xfrm>
            <a:off x="8028525" y="5265967"/>
            <a:ext cx="1013232" cy="10132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DCM</a:t>
            </a:r>
            <a:endParaRPr kumimoji="1" lang="ko-Kore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A0CBDFBC-4EDB-B84F-AA60-A9D84357780B}"/>
              </a:ext>
            </a:extLst>
          </p:cNvPr>
          <p:cNvSpPr/>
          <p:nvPr/>
        </p:nvSpPr>
        <p:spPr>
          <a:xfrm>
            <a:off x="9324328" y="5265968"/>
            <a:ext cx="1013232" cy="101323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대체투자</a:t>
            </a:r>
            <a:endParaRPr kumimoji="1" lang="ko-Kore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</a:endParaRPr>
          </a:p>
        </p:txBody>
      </p:sp>
      <p:sp>
        <p:nvSpPr>
          <p:cNvPr id="62" name="줄무늬가 있는 오른쪽 화살표[S] 61">
            <a:extLst>
              <a:ext uri="{FF2B5EF4-FFF2-40B4-BE49-F238E27FC236}">
                <a16:creationId xmlns:a16="http://schemas.microsoft.com/office/drawing/2014/main" id="{76AA3759-47ED-D44C-9344-1DB671B1EEBF}"/>
              </a:ext>
            </a:extLst>
          </p:cNvPr>
          <p:cNvSpPr/>
          <p:nvPr/>
        </p:nvSpPr>
        <p:spPr>
          <a:xfrm rot="5400000">
            <a:off x="2406196" y="3713281"/>
            <a:ext cx="667900" cy="609600"/>
          </a:xfrm>
          <a:prstGeom prst="stripedRightArrow">
            <a:avLst/>
          </a:prstGeom>
          <a:gradFill>
            <a:gsLst>
              <a:gs pos="42000">
                <a:srgbClr val="EC0024"/>
              </a:gs>
              <a:gs pos="0">
                <a:schemeClr val="accent1">
                  <a:lumMod val="5000"/>
                  <a:lumOff val="95000"/>
                </a:schemeClr>
              </a:gs>
            </a:gsLst>
            <a:lin ang="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</a:endParaRPr>
          </a:p>
        </p:txBody>
      </p:sp>
      <p:cxnSp>
        <p:nvCxnSpPr>
          <p:cNvPr id="65" name="직선 연결선[R] 64">
            <a:extLst>
              <a:ext uri="{FF2B5EF4-FFF2-40B4-BE49-F238E27FC236}">
                <a16:creationId xmlns:a16="http://schemas.microsoft.com/office/drawing/2014/main" id="{77D74150-7DAE-6D40-A56A-E99E1E677393}"/>
              </a:ext>
            </a:extLst>
          </p:cNvPr>
          <p:cNvCxnSpPr>
            <a:cxnSpLocks/>
          </p:cNvCxnSpPr>
          <p:nvPr/>
        </p:nvCxnSpPr>
        <p:spPr>
          <a:xfrm flipH="1">
            <a:off x="5997146" y="4352851"/>
            <a:ext cx="558503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E668D37-DEC9-F245-A56B-E883295DA157}"/>
              </a:ext>
            </a:extLst>
          </p:cNvPr>
          <p:cNvSpPr/>
          <p:nvPr/>
        </p:nvSpPr>
        <p:spPr>
          <a:xfrm>
            <a:off x="442913" y="1601295"/>
            <a:ext cx="2082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RPA </a:t>
            </a:r>
            <a:r>
              <a:rPr lang="ko-KR" altLang="en-US" sz="1200" b="1" kern="100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활용한 기초 데이터 수집</a:t>
            </a:r>
            <a:endParaRPr lang="ko-Kore-KR" altLang="en-US" sz="1200" b="1" dirty="0">
              <a:solidFill>
                <a:srgbClr val="EC0024"/>
              </a:solidFill>
              <a:latin typeface="NanumGothic" panose="020D0604000000000000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737218D-DFFC-0340-A89B-8EE0196CC9F6}"/>
              </a:ext>
            </a:extLst>
          </p:cNvPr>
          <p:cNvSpPr/>
          <p:nvPr/>
        </p:nvSpPr>
        <p:spPr>
          <a:xfrm>
            <a:off x="442912" y="1876283"/>
            <a:ext cx="53958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130</a:t>
            </a:r>
            <a:r>
              <a:rPr lang="ko-KR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개의 상장회사를 평가하며</a:t>
            </a:r>
            <a:r>
              <a:rPr lang="en-US" altLang="ko-KR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,</a:t>
            </a:r>
            <a:r>
              <a:rPr lang="ko-KR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 회사별 </a:t>
            </a:r>
            <a:r>
              <a:rPr lang="en-US" altLang="ko-KR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300</a:t>
            </a:r>
            <a:r>
              <a:rPr lang="ko-KR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개 이상의 기초 데이터를 수집</a:t>
            </a:r>
            <a:endParaRPr lang="ko-Kore-KR" altLang="ko-Kore-KR" sz="1200" kern="1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Times New Roman" panose="02020603050405020304" pitchFamily="18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8E0B1A2-856C-B145-89A3-3C4BF9A6BBF5}"/>
              </a:ext>
            </a:extLst>
          </p:cNvPr>
          <p:cNvSpPr/>
          <p:nvPr/>
        </p:nvSpPr>
        <p:spPr>
          <a:xfrm>
            <a:off x="403606" y="4540710"/>
            <a:ext cx="22397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ESG </a:t>
            </a:r>
            <a:r>
              <a:rPr lang="ko-KR" altLang="en-US" sz="1200" b="1" kern="100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평가 모델을 활용한 정량화</a:t>
            </a:r>
            <a:endParaRPr lang="ko-Kore-KR" altLang="en-US" sz="1200" b="1" dirty="0">
              <a:solidFill>
                <a:srgbClr val="EC0024"/>
              </a:solidFill>
              <a:latin typeface="NanumGothic" panose="020D0604000000000000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FE9B228-364A-3D44-B2B8-D296F824164B}"/>
              </a:ext>
            </a:extLst>
          </p:cNvPr>
          <p:cNvSpPr/>
          <p:nvPr/>
        </p:nvSpPr>
        <p:spPr>
          <a:xfrm>
            <a:off x="403605" y="4815698"/>
            <a:ext cx="53958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kern="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비재무</a:t>
            </a:r>
            <a:r>
              <a:rPr lang="ko-KR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 지표 데이터를 활용한 </a:t>
            </a:r>
            <a:r>
              <a:rPr lang="en-US" altLang="ko-KR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ESG </a:t>
            </a:r>
            <a:r>
              <a:rPr lang="ko-KR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평가 예측 모델로 평가 점수 정량화</a:t>
            </a:r>
            <a:endParaRPr lang="ko-Kore-KR" altLang="ko-Kore-KR" sz="1200" kern="1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Times New Roman" panose="02020603050405020304" pitchFamily="18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B354CFD-AB52-A744-9F17-BD8965CA4FC7}"/>
              </a:ext>
            </a:extLst>
          </p:cNvPr>
          <p:cNvSpPr/>
          <p:nvPr/>
        </p:nvSpPr>
        <p:spPr>
          <a:xfrm>
            <a:off x="6422864" y="4540710"/>
            <a:ext cx="22397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kern="100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플랫폼을 활용한 </a:t>
            </a:r>
            <a:r>
              <a:rPr lang="en-US" altLang="ko-KR" sz="1200" b="1" kern="100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ESG</a:t>
            </a:r>
            <a:r>
              <a:rPr lang="ko-KR" altLang="en-US" sz="1200" b="1" kern="100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 저변 확대</a:t>
            </a:r>
            <a:endParaRPr lang="ko-Kore-KR" altLang="en-US" sz="1200" b="1" dirty="0">
              <a:solidFill>
                <a:srgbClr val="EC0024"/>
              </a:solidFill>
              <a:latin typeface="NanumGothic" panose="020D0604000000000000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3AC2A61-EF78-5C42-91C0-5268663EF1B5}"/>
              </a:ext>
            </a:extLst>
          </p:cNvPr>
          <p:cNvSpPr/>
          <p:nvPr/>
        </p:nvSpPr>
        <p:spPr>
          <a:xfrm>
            <a:off x="6422863" y="4815698"/>
            <a:ext cx="53958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비단 </a:t>
            </a:r>
            <a:r>
              <a:rPr lang="en-US" altLang="ko-KR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DCM </a:t>
            </a:r>
            <a:r>
              <a:rPr lang="ko-KR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뿐 아니라</a:t>
            </a:r>
            <a:r>
              <a:rPr lang="en-US" altLang="ko-KR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,</a:t>
            </a:r>
            <a:r>
              <a:rPr lang="ko-KR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 기업공개</a:t>
            </a:r>
            <a:r>
              <a:rPr lang="en-US" altLang="ko-KR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,</a:t>
            </a:r>
            <a:r>
              <a:rPr lang="ko-KR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 대체투자 등 </a:t>
            </a:r>
            <a:r>
              <a:rPr lang="en-US" altLang="ko-KR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IB</a:t>
            </a:r>
            <a:r>
              <a:rPr lang="ko-KR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 비즈니스에 </a:t>
            </a:r>
            <a:r>
              <a:rPr lang="en-US" altLang="ko-KR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ESG </a:t>
            </a:r>
            <a:r>
              <a:rPr lang="ko-KR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적용</a:t>
            </a:r>
            <a:endParaRPr lang="ko-Kore-KR" altLang="ko-Kore-KR" sz="1200" kern="1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Times New Roman" panose="02020603050405020304" pitchFamily="18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F568993-4291-2F4C-B65D-7A3AE7436B1B}"/>
              </a:ext>
            </a:extLst>
          </p:cNvPr>
          <p:cNvSpPr/>
          <p:nvPr/>
        </p:nvSpPr>
        <p:spPr>
          <a:xfrm>
            <a:off x="3071727" y="6173362"/>
            <a:ext cx="208262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5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예시 </a:t>
            </a:r>
            <a:r>
              <a:rPr lang="en-US" altLang="ko-KR" sz="105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:</a:t>
            </a:r>
            <a:r>
              <a:rPr lang="ko-KR" altLang="en-US" sz="105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 데이터를 활용한 </a:t>
            </a:r>
            <a:r>
              <a:rPr lang="en-US" altLang="ko-KR" sz="105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ESG</a:t>
            </a:r>
            <a:r>
              <a:rPr lang="ko-KR" altLang="en-US" sz="105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 평가</a:t>
            </a:r>
            <a:endParaRPr lang="ko-Kore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33BA75A-F487-224D-94C8-12AB7EE26795}"/>
              </a:ext>
            </a:extLst>
          </p:cNvPr>
          <p:cNvSpPr/>
          <p:nvPr/>
        </p:nvSpPr>
        <p:spPr>
          <a:xfrm>
            <a:off x="3104119" y="569666"/>
            <a:ext cx="2922409" cy="26025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⦁ 문제점      ⦁ 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필요성</a:t>
            </a:r>
            <a:r>
              <a:rPr lang="en-US" altLang="ko-KR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⦁ 절차    ⦁ 일정</a:t>
            </a:r>
            <a:endParaRPr lang="ko-KR" altLang="en-US" sz="9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5D59725-EE58-C840-8CDA-7259E83847C7}"/>
              </a:ext>
            </a:extLst>
          </p:cNvPr>
          <p:cNvGrpSpPr/>
          <p:nvPr/>
        </p:nvGrpSpPr>
        <p:grpSpPr>
          <a:xfrm>
            <a:off x="2656114" y="252512"/>
            <a:ext cx="7002863" cy="307777"/>
            <a:chOff x="3000827" y="252512"/>
            <a:chExt cx="7002863" cy="30777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D227941-E75C-4E41-9410-AA642326A4A7}"/>
                </a:ext>
              </a:extLst>
            </p:cNvPr>
            <p:cNvSpPr txBox="1"/>
            <p:nvPr/>
          </p:nvSpPr>
          <p:spPr>
            <a:xfrm>
              <a:off x="3000827" y="252512"/>
              <a:ext cx="9869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Idea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9E765D0-DF2C-3341-8425-DDE32F1CFB22}"/>
                </a:ext>
              </a:extLst>
            </p:cNvPr>
            <p:cNvSpPr txBox="1"/>
            <p:nvPr/>
          </p:nvSpPr>
          <p:spPr>
            <a:xfrm>
              <a:off x="404571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D002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Problem &amp; Needs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D0024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5636A69-C219-F849-9909-1D81A41C5D2C}"/>
                </a:ext>
              </a:extLst>
            </p:cNvPr>
            <p:cNvSpPr txBox="1"/>
            <p:nvPr/>
          </p:nvSpPr>
          <p:spPr>
            <a:xfrm>
              <a:off x="5725315" y="252512"/>
              <a:ext cx="1042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Solution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2DF9F3F-64A4-0B4C-9E63-7478461510B5}"/>
                </a:ext>
              </a:extLst>
            </p:cNvPr>
            <p:cNvSpPr txBox="1"/>
            <p:nvPr/>
          </p:nvSpPr>
          <p:spPr>
            <a:xfrm>
              <a:off x="6825491" y="252512"/>
              <a:ext cx="14985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Business Model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B2FE80-448C-0446-908D-FE9A2265FC47}"/>
                </a:ext>
              </a:extLst>
            </p:cNvPr>
            <p:cNvSpPr txBox="1"/>
            <p:nvPr/>
          </p:nvSpPr>
          <p:spPr>
            <a:xfrm>
              <a:off x="838200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Growth Strategy 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0373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6185F2F-2F92-40CF-B393-9D5EAEDEC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862" y="211315"/>
            <a:ext cx="384424" cy="29930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6150CC-DF02-DA49-99CA-251BFBBDEE4C}"/>
              </a:ext>
            </a:extLst>
          </p:cNvPr>
          <p:cNvSpPr/>
          <p:nvPr/>
        </p:nvSpPr>
        <p:spPr>
          <a:xfrm>
            <a:off x="250862" y="839299"/>
            <a:ext cx="12192001" cy="41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b="1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돋움체 Medium" panose="00000600000000000000" pitchFamily="2" charset="-127"/>
              </a:rPr>
              <a:t>선제적인 </a:t>
            </a:r>
            <a:r>
              <a:rPr lang="en-US" altLang="ko-KR" sz="1600" b="1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돋움체 Medium" panose="00000600000000000000" pitchFamily="2" charset="-127"/>
              </a:rPr>
              <a:t>ESG</a:t>
            </a:r>
            <a:r>
              <a:rPr lang="ko-KR" altLang="en-US" sz="1600" b="1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돋움체 Medium" panose="00000600000000000000" pitchFamily="2" charset="-127"/>
              </a:rPr>
              <a:t> 평가 플랫폼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돋움체 Medium" panose="00000600000000000000" pitchFamily="2" charset="-127"/>
              </a:rPr>
              <a:t>도입을 통해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돋움체 Medium" panose="00000600000000000000" pitchFamily="2" charset="-127"/>
              </a:rPr>
              <a:t>SK</a:t>
            </a:r>
            <a:r>
              <a:rPr lang="ko-KR" altLang="en-US" sz="16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돋움체 Medium" panose="00000600000000000000" pitchFamily="2" charset="-127"/>
              </a:rPr>
              <a:t>증권의 </a:t>
            </a:r>
            <a:r>
              <a:rPr lang="en-US" altLang="ko-KR" sz="16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돋움체 Medium" panose="00000600000000000000" pitchFamily="2" charset="-127"/>
              </a:rPr>
              <a:t>IB </a:t>
            </a:r>
            <a:r>
              <a:rPr lang="ko-KR" altLang="en-US" sz="16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돋움체 Medium" panose="00000600000000000000" pitchFamily="2" charset="-127"/>
              </a:rPr>
              <a:t>사업 강화를 목적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돋움체 Medium" panose="00000600000000000000" pitchFamily="2" charset="-127"/>
              </a:rPr>
              <a:t>으로 함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KoPubWorld돋움체 Medium" panose="00000600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B3459C3-7009-8946-B42E-AF40ABD35779}"/>
              </a:ext>
            </a:extLst>
          </p:cNvPr>
          <p:cNvSpPr/>
          <p:nvPr/>
        </p:nvSpPr>
        <p:spPr>
          <a:xfrm>
            <a:off x="322994" y="1531409"/>
            <a:ext cx="38074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ESG</a:t>
            </a:r>
            <a:r>
              <a:rPr lang="ko-KR" altLang="en-US" sz="1200" b="1" kern="100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 투자 규모의 고속 성장 </a:t>
            </a:r>
            <a:r>
              <a:rPr lang="en-US" altLang="ko-KR" sz="12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:</a:t>
            </a:r>
            <a:r>
              <a:rPr lang="ko-KR" altLang="en-US" sz="12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ESG</a:t>
            </a:r>
            <a:r>
              <a:rPr lang="ko-KR" altLang="en-US" sz="12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 투자 패러다임의 변화</a:t>
            </a:r>
            <a:endParaRPr lang="ko-Kore-KR" altLang="en-US" sz="1200" b="1" dirty="0">
              <a:solidFill>
                <a:srgbClr val="EC0024"/>
              </a:solidFill>
              <a:latin typeface="NanumGothic" panose="020D0604000000000000" pitchFamily="34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6BDB973-499D-F045-9752-7710D206D34D}"/>
              </a:ext>
            </a:extLst>
          </p:cNvPr>
          <p:cNvGrpSpPr/>
          <p:nvPr/>
        </p:nvGrpSpPr>
        <p:grpSpPr>
          <a:xfrm>
            <a:off x="404353" y="2158205"/>
            <a:ext cx="2769869" cy="1611912"/>
            <a:chOff x="1364602" y="1816886"/>
            <a:chExt cx="4387270" cy="3021412"/>
          </a:xfrm>
        </p:grpSpPr>
        <p:graphicFrame>
          <p:nvGraphicFramePr>
            <p:cNvPr id="47" name="차트 46">
              <a:extLst>
                <a:ext uri="{FF2B5EF4-FFF2-40B4-BE49-F238E27FC236}">
                  <a16:creationId xmlns:a16="http://schemas.microsoft.com/office/drawing/2014/main" id="{B0378B17-872A-2349-A544-C2FA3DDAAFAB}"/>
                </a:ext>
              </a:extLst>
            </p:cNvPr>
            <p:cNvGraphicFramePr/>
            <p:nvPr/>
          </p:nvGraphicFramePr>
          <p:xfrm>
            <a:off x="1364602" y="2228946"/>
            <a:ext cx="4387270" cy="260935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48" name="사각형: 둥근 모서리 3">
              <a:extLst>
                <a:ext uri="{FF2B5EF4-FFF2-40B4-BE49-F238E27FC236}">
                  <a16:creationId xmlns:a16="http://schemas.microsoft.com/office/drawing/2014/main" id="{793752BE-2EDD-8D4F-BA5F-DD84A4DD38DA}"/>
                </a:ext>
              </a:extLst>
            </p:cNvPr>
            <p:cNvSpPr/>
            <p:nvPr/>
          </p:nvSpPr>
          <p:spPr>
            <a:xfrm>
              <a:off x="1364602" y="1816886"/>
              <a:ext cx="4387270" cy="422442"/>
            </a:xfrm>
            <a:prstGeom prst="roundRect">
              <a:avLst/>
            </a:prstGeom>
            <a:solidFill>
              <a:srgbClr val="EC00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Helvetica" panose="020B0604020202020204" pitchFamily="34" charset="0"/>
                </a:rPr>
                <a:t>글로벌 </a:t>
              </a: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Helvetica" panose="020B0604020202020204" pitchFamily="34" charset="0"/>
                </a:rPr>
                <a:t>ESG </a:t>
              </a:r>
              <a:r>
                <a:rPr lang="ko-KR" altLang="en-US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Helvetica" panose="020B0604020202020204" pitchFamily="34" charset="0"/>
                </a:rPr>
                <a:t>투자자산 규모 </a:t>
              </a: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Helvetica" panose="020B0604020202020204" pitchFamily="34" charset="0"/>
                </a:rPr>
                <a:t>(</a:t>
              </a:r>
              <a:r>
                <a:rPr lang="ko-KR" altLang="en-US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Helvetica" panose="020B0604020202020204" pitchFamily="34" charset="0"/>
                </a:rPr>
                <a:t>단위</a:t>
              </a: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Helvetica" panose="020B0604020202020204" pitchFamily="34" charset="0"/>
                </a:rPr>
                <a:t>=</a:t>
              </a:r>
              <a:r>
                <a:rPr lang="ko-KR" altLang="en-US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Helvetica" panose="020B0604020202020204" pitchFamily="34" charset="0"/>
                </a:rPr>
                <a:t>조 달러</a:t>
              </a: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Helvetica" panose="020B0604020202020204" pitchFamily="34" charset="0"/>
                </a:rPr>
                <a:t>)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5F3BE506-6262-2047-895A-F71E433D40DE}"/>
              </a:ext>
            </a:extLst>
          </p:cNvPr>
          <p:cNvGrpSpPr/>
          <p:nvPr/>
        </p:nvGrpSpPr>
        <p:grpSpPr>
          <a:xfrm>
            <a:off x="3402764" y="2158205"/>
            <a:ext cx="2769869" cy="1711918"/>
            <a:chOff x="1364602" y="1816884"/>
            <a:chExt cx="4387270" cy="3645309"/>
          </a:xfrm>
        </p:grpSpPr>
        <p:graphicFrame>
          <p:nvGraphicFramePr>
            <p:cNvPr id="52" name="차트 51">
              <a:extLst>
                <a:ext uri="{FF2B5EF4-FFF2-40B4-BE49-F238E27FC236}">
                  <a16:creationId xmlns:a16="http://schemas.microsoft.com/office/drawing/2014/main" id="{1AB047F2-20A5-DA4A-9DCE-0BDE2935BDF5}"/>
                </a:ext>
              </a:extLst>
            </p:cNvPr>
            <p:cNvGraphicFramePr/>
            <p:nvPr/>
          </p:nvGraphicFramePr>
          <p:xfrm>
            <a:off x="1364602" y="2228947"/>
            <a:ext cx="4387270" cy="323324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53" name="사각형: 둥근 모서리 3">
              <a:extLst>
                <a:ext uri="{FF2B5EF4-FFF2-40B4-BE49-F238E27FC236}">
                  <a16:creationId xmlns:a16="http://schemas.microsoft.com/office/drawing/2014/main" id="{9026068C-42CB-AA41-A59F-E0EB6E5B30CB}"/>
                </a:ext>
              </a:extLst>
            </p:cNvPr>
            <p:cNvSpPr/>
            <p:nvPr/>
          </p:nvSpPr>
          <p:spPr>
            <a:xfrm>
              <a:off x="1364602" y="1816884"/>
              <a:ext cx="4387270" cy="473549"/>
            </a:xfrm>
            <a:prstGeom prst="roundRect">
              <a:avLst/>
            </a:prstGeom>
            <a:solidFill>
              <a:srgbClr val="EC00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Helvetica" panose="020B0604020202020204" pitchFamily="34" charset="0"/>
                </a:rPr>
                <a:t>증권사 </a:t>
              </a: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Helvetica" panose="020B0604020202020204" pitchFamily="34" charset="0"/>
                </a:rPr>
                <a:t>ESG</a:t>
              </a:r>
              <a:r>
                <a:rPr lang="ko-KR" altLang="en-US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Helvetica" panose="020B0604020202020204" pitchFamily="34" charset="0"/>
                </a:rPr>
                <a:t> 투자 현황 </a:t>
              </a: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Helvetica" panose="020B0604020202020204" pitchFamily="34" charset="0"/>
                </a:rPr>
                <a:t>(</a:t>
              </a:r>
              <a:r>
                <a:rPr lang="ko-KR" altLang="en-US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Helvetica" panose="020B0604020202020204" pitchFamily="34" charset="0"/>
                </a:rPr>
                <a:t>단위</a:t>
              </a: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Helvetica" panose="020B0604020202020204" pitchFamily="34" charset="0"/>
                </a:rPr>
                <a:t>=</a:t>
              </a:r>
              <a:r>
                <a:rPr lang="ko-KR" altLang="en-US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Helvetica" panose="020B0604020202020204" pitchFamily="34" charset="0"/>
                </a:rPr>
                <a:t>억 원</a:t>
              </a:r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Helvetica" panose="020B0604020202020204" pitchFamily="34" charset="0"/>
                </a:rPr>
                <a:t>)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86FA4A9-65E5-4D4D-846F-B4E51C86CB31}"/>
              </a:ext>
            </a:extLst>
          </p:cNvPr>
          <p:cNvSpPr/>
          <p:nvPr/>
        </p:nvSpPr>
        <p:spPr>
          <a:xfrm>
            <a:off x="6511816" y="1536775"/>
            <a:ext cx="38074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SK</a:t>
            </a:r>
            <a:r>
              <a:rPr lang="ko-KR" altLang="en-US" sz="1200" b="1" kern="100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 증권과 </a:t>
            </a:r>
            <a:r>
              <a:rPr lang="en-US" altLang="ko-KR" sz="1200" b="1" kern="100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ESG</a:t>
            </a:r>
            <a:r>
              <a:rPr lang="ko-KR" altLang="en-US" sz="1200" b="1" kern="100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:</a:t>
            </a:r>
            <a:r>
              <a:rPr lang="ko-KR" altLang="en-US" sz="12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ESG</a:t>
            </a:r>
            <a:r>
              <a:rPr lang="ko-KR" altLang="en-US" sz="12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 평가 플랫폼을 통한 </a:t>
            </a:r>
            <a:r>
              <a:rPr lang="en-US" altLang="ko-KR" sz="12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IB</a:t>
            </a:r>
            <a:r>
              <a:rPr lang="ko-KR" altLang="en-US" sz="12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 사업 강화</a:t>
            </a:r>
            <a:endParaRPr lang="ko-Kore-KR" altLang="en-US" sz="1200" b="1" dirty="0">
              <a:solidFill>
                <a:srgbClr val="EC0024"/>
              </a:solidFill>
              <a:latin typeface="NanumGothic" panose="020D0604000000000000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2CE90A9-5310-EF4D-B5F4-D1B843D0E28E}"/>
              </a:ext>
            </a:extLst>
          </p:cNvPr>
          <p:cNvSpPr/>
          <p:nvPr/>
        </p:nvSpPr>
        <p:spPr>
          <a:xfrm>
            <a:off x="6459266" y="2092674"/>
            <a:ext cx="5443002" cy="1405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8920" marR="63500" indent="-171450" algn="just" latinLnBrk="1">
              <a:spcAft>
                <a:spcPts val="800"/>
              </a:spcAft>
              <a:buFont typeface="Wingdings" pitchFamily="2" charset="2"/>
              <a:buChar char="ü"/>
            </a:pPr>
            <a:r>
              <a:rPr lang="ko-KR" altLang="en-US" sz="1200" kern="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비재무</a:t>
            </a:r>
            <a:r>
              <a:rPr lang="ko-KR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 지표 데이터를 활용한 </a:t>
            </a:r>
            <a:r>
              <a:rPr lang="en-US" altLang="ko-KR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ESG </a:t>
            </a:r>
            <a:r>
              <a:rPr lang="ko-KR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평가 플랫폼을 통해 </a:t>
            </a:r>
            <a:r>
              <a:rPr lang="en-US" altLang="ko-KR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SK</a:t>
            </a:r>
            <a:r>
              <a:rPr lang="ko-KR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증권의 </a:t>
            </a:r>
            <a:r>
              <a:rPr lang="en-US" altLang="ko-KR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IB </a:t>
            </a:r>
            <a:r>
              <a:rPr lang="ko-KR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사업 강화를 제안</a:t>
            </a:r>
            <a:endParaRPr lang="en-US" altLang="ko-KR" sz="1200" kern="1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Times New Roman" panose="02020603050405020304" pitchFamily="18" charset="0"/>
            </a:endParaRPr>
          </a:p>
          <a:p>
            <a:pPr marL="248920" marR="63500" indent="-171450" algn="just" latinLnBrk="1">
              <a:spcAft>
                <a:spcPts val="800"/>
              </a:spcAft>
              <a:buFont typeface="Wingdings" pitchFamily="2" charset="2"/>
              <a:buChar char="ü"/>
            </a:pPr>
            <a:r>
              <a:rPr lang="ko-KR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데이터 기반으로 </a:t>
            </a:r>
            <a:r>
              <a:rPr lang="en-US" altLang="ko-KR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E, S, G</a:t>
            </a:r>
            <a:r>
              <a:rPr lang="ko-KR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 지표의 객관성을 확보하고</a:t>
            </a:r>
            <a:r>
              <a:rPr lang="en-US" altLang="ko-KR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,</a:t>
            </a:r>
            <a:r>
              <a:rPr lang="ko-KR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 상대적으로 빠르게 업데이트할 수 있다는 차별성을 지님</a:t>
            </a:r>
            <a:endParaRPr lang="en-US" altLang="ko-KR" sz="1200" kern="1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Times New Roman" panose="02020603050405020304" pitchFamily="18" charset="0"/>
            </a:endParaRPr>
          </a:p>
          <a:p>
            <a:pPr marL="248920" marR="63500" indent="-171450" algn="just" latinLnBrk="1">
              <a:spcAft>
                <a:spcPts val="800"/>
              </a:spcAft>
              <a:buFont typeface="Wingdings" pitchFamily="2" charset="2"/>
              <a:buChar char="ü"/>
            </a:pPr>
            <a:r>
              <a:rPr lang="ko-KR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여러 해에 걸친 지속가능보고서와 기사를 실시간으로 분석할 수 있어 비용과 속도 측면에서 모두 효율적</a:t>
            </a:r>
            <a:endParaRPr lang="ko-Kore-KR" altLang="ko-Kore-KR" sz="1200" kern="1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56" name="표 3">
            <a:extLst>
              <a:ext uri="{FF2B5EF4-FFF2-40B4-BE49-F238E27FC236}">
                <a16:creationId xmlns:a16="http://schemas.microsoft.com/office/drawing/2014/main" id="{84EEE4A1-DB1B-F245-B303-588EAD600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606241"/>
              </p:ext>
            </p:extLst>
          </p:nvPr>
        </p:nvGraphicFramePr>
        <p:xfrm>
          <a:off x="487184" y="4191494"/>
          <a:ext cx="5443003" cy="1760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4273">
                  <a:extLst>
                    <a:ext uri="{9D8B030D-6E8A-4147-A177-3AD203B41FA5}">
                      <a16:colId xmlns:a16="http://schemas.microsoft.com/office/drawing/2014/main" val="972791943"/>
                    </a:ext>
                  </a:extLst>
                </a:gridCol>
                <a:gridCol w="3788730">
                  <a:extLst>
                    <a:ext uri="{9D8B030D-6E8A-4147-A177-3AD203B41FA5}">
                      <a16:colId xmlns:a16="http://schemas.microsoft.com/office/drawing/2014/main" val="515674731"/>
                    </a:ext>
                  </a:extLst>
                </a:gridCol>
              </a:tblGrid>
              <a:tr h="193694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05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</a:rPr>
                        <a:t>기업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C002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</a:rPr>
                        <a:t>ESG </a:t>
                      </a:r>
                      <a:r>
                        <a:rPr lang="ko-KR" altLang="en-US" sz="1050" b="0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관련 사업</a:t>
                      </a:r>
                      <a:endParaRPr lang="ko-Kore-KR" altLang="en-US" sz="1050" b="0" i="0" dirty="0">
                        <a:solidFill>
                          <a:schemeClr val="bg1"/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00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7978953"/>
                  </a:ext>
                </a:extLst>
              </a:tr>
              <a:tr h="193694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</a:rPr>
                        <a:t>한국투자증권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i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약정액</a:t>
                      </a:r>
                      <a:r>
                        <a:rPr lang="ko-KR" altLang="en-US" sz="9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</a:rPr>
                        <a:t> 기준 총 </a:t>
                      </a:r>
                      <a:r>
                        <a:rPr lang="en-US" altLang="ko-KR" sz="9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</a:rPr>
                        <a:t>800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억원 규모의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ESG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투자</a:t>
                      </a:r>
                      <a:endParaRPr lang="ko-Kore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39841904"/>
                  </a:ext>
                </a:extLst>
              </a:tr>
              <a:tr h="193694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</a:rPr>
                        <a:t>미래에셋자산운용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</a:rPr>
                        <a:t>미래에셋지속가능</a:t>
                      </a:r>
                      <a:r>
                        <a:rPr lang="ko-KR" altLang="en-US" sz="9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</a:rPr>
                        <a:t> </a:t>
                      </a:r>
                      <a:r>
                        <a:rPr lang="en-US" altLang="ko-Kore-KR" sz="9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</a:rPr>
                        <a:t>ESG</a:t>
                      </a:r>
                      <a:r>
                        <a:rPr lang="ko-KR" altLang="en-US" sz="9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</a:rPr>
                        <a:t> </a:t>
                      </a:r>
                      <a:r>
                        <a:rPr lang="ko-KR" altLang="en-US" sz="9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채권 펀드</a:t>
                      </a:r>
                      <a:endParaRPr lang="ko-Kore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97273082"/>
                  </a:ext>
                </a:extLst>
              </a:tr>
              <a:tr h="3099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</a:rPr>
                        <a:t>KB</a:t>
                      </a:r>
                      <a:r>
                        <a:rPr lang="ko-KR" altLang="en-US" sz="9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증권</a:t>
                      </a:r>
                      <a:endParaRPr lang="ko-Kore-KR" altLang="en-US" sz="9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</a:rPr>
                        <a:t>ESG</a:t>
                      </a:r>
                      <a:r>
                        <a:rPr lang="ko-KR" altLang="en-US" sz="9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지수 연계 </a:t>
                      </a:r>
                      <a:r>
                        <a:rPr lang="en-US" altLang="ko-KR" sz="9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</a:rPr>
                        <a:t>ELS ‘KB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albe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ELS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1703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호 출시</a:t>
                      </a:r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(ESG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에 부정적인 종목 제외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endParaRPr lang="ko-Kore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97683671"/>
                  </a:ext>
                </a:extLst>
              </a:tr>
              <a:tr h="193694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</a:rPr>
                        <a:t>삼성증권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</a:rPr>
                        <a:t>ESG</a:t>
                      </a:r>
                      <a:r>
                        <a:rPr lang="ko-KR" altLang="en-US" sz="9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등급 인증 받은 </a:t>
                      </a:r>
                      <a:r>
                        <a:rPr lang="en-US" altLang="ko-KR" sz="9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</a:rPr>
                        <a:t>700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억원 규모의 채권 발행</a:t>
                      </a:r>
                      <a:endParaRPr lang="ko-Kore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79757342"/>
                  </a:ext>
                </a:extLst>
              </a:tr>
              <a:tr h="193694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</a:rPr>
                        <a:t>신한금융투자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</a:rPr>
                        <a:t>1</a:t>
                      </a:r>
                      <a:r>
                        <a:rPr lang="en-US" altLang="ko-KR" sz="9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000</a:t>
                      </a:r>
                      <a:r>
                        <a:rPr lang="ko-KR" altLang="en-US" sz="9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</a:rPr>
                        <a:t>억원 규모의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ESG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채권 발행</a:t>
                      </a:r>
                      <a:endParaRPr lang="ko-Kore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85658125"/>
                  </a:ext>
                </a:extLst>
              </a:tr>
              <a:tr h="19369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</a:rPr>
                        <a:t>NH</a:t>
                      </a:r>
                      <a:r>
                        <a:rPr lang="ko-KR" altLang="en-US" sz="9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투자증권</a:t>
                      </a:r>
                      <a:endParaRPr lang="ko-Kore-KR" altLang="en-US" sz="9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</a:rPr>
                        <a:t>ESG</a:t>
                      </a:r>
                      <a:r>
                        <a:rPr lang="ko-KR" altLang="en-US" sz="9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지주회사 인덱스 개발</a:t>
                      </a:r>
                      <a:r>
                        <a:rPr lang="en-US" altLang="ko-KR" sz="9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</a:rPr>
                        <a:t>,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ESG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채권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1000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억원 규모 발행</a:t>
                      </a:r>
                      <a:endParaRPr lang="ko-Kore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77184172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5165C55A-A562-024A-B979-E08483F7359C}"/>
              </a:ext>
            </a:extLst>
          </p:cNvPr>
          <p:cNvSpPr/>
          <p:nvPr/>
        </p:nvSpPr>
        <p:spPr>
          <a:xfrm>
            <a:off x="6511816" y="4427238"/>
            <a:ext cx="1026328" cy="1026328"/>
          </a:xfrm>
          <a:prstGeom prst="ellipse">
            <a:avLst/>
          </a:prstGeom>
          <a:solidFill>
            <a:schemeClr val="bg1">
              <a:alpha val="6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ESG </a:t>
            </a:r>
            <a:r>
              <a:rPr kumimoji="1"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플랫폼</a:t>
            </a:r>
            <a:endParaRPr kumimoji="1" lang="ko-Kore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</a:endParaRPr>
          </a:p>
        </p:txBody>
      </p:sp>
      <p:sp>
        <p:nvSpPr>
          <p:cNvPr id="59" name="오른쪽 화살표[R] 56">
            <a:extLst>
              <a:ext uri="{FF2B5EF4-FFF2-40B4-BE49-F238E27FC236}">
                <a16:creationId xmlns:a16="http://schemas.microsoft.com/office/drawing/2014/main" id="{F3DC9E99-CBF0-1744-9465-21EA1B0C0E6E}"/>
              </a:ext>
            </a:extLst>
          </p:cNvPr>
          <p:cNvSpPr/>
          <p:nvPr/>
        </p:nvSpPr>
        <p:spPr>
          <a:xfrm>
            <a:off x="7745094" y="4646700"/>
            <a:ext cx="519982" cy="614641"/>
          </a:xfrm>
          <a:prstGeom prst="rightArrow">
            <a:avLst/>
          </a:prstGeom>
          <a:gradFill flip="none" rotWithShape="1">
            <a:gsLst>
              <a:gs pos="42000">
                <a:srgbClr val="EC0024"/>
              </a:gs>
              <a:gs pos="0">
                <a:schemeClr val="accent1">
                  <a:lumMod val="5000"/>
                  <a:lumOff val="9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400" b="1" dirty="0">
              <a:latin typeface="NanumGothic" panose="020D0604000000000000" pitchFamily="34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8BA5CA27-B8DE-D042-A3B7-86BD2946B856}"/>
              </a:ext>
            </a:extLst>
          </p:cNvPr>
          <p:cNvSpPr/>
          <p:nvPr/>
        </p:nvSpPr>
        <p:spPr>
          <a:xfrm>
            <a:off x="10902342" y="4427238"/>
            <a:ext cx="1026328" cy="1026328"/>
          </a:xfrm>
          <a:prstGeom prst="ellipse">
            <a:avLst/>
          </a:prstGeom>
          <a:solidFill>
            <a:schemeClr val="accent2">
              <a:alpha val="6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 dirty="0">
                <a:solidFill>
                  <a:schemeClr val="bg1"/>
                </a:solidFill>
                <a:latin typeface="NanumGothic" panose="020D0604000000000000" pitchFamily="34" charset="-127"/>
              </a:rPr>
              <a:t>IB</a:t>
            </a:r>
            <a:r>
              <a:rPr kumimoji="1" lang="ko-KR" altLang="en-US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강화</a:t>
            </a:r>
            <a:endParaRPr kumimoji="1" lang="ko-Kore-KR" altLang="en-US" sz="1200" b="1" dirty="0">
              <a:solidFill>
                <a:schemeClr val="bg1"/>
              </a:solidFill>
              <a:latin typeface="NanumGothic" panose="020D0604000000000000" pitchFamily="34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558CD3E-336F-964F-86D9-9E1F3ACD8191}"/>
              </a:ext>
            </a:extLst>
          </p:cNvPr>
          <p:cNvGrpSpPr/>
          <p:nvPr/>
        </p:nvGrpSpPr>
        <p:grpSpPr>
          <a:xfrm>
            <a:off x="8399187" y="4191494"/>
            <a:ext cx="1611883" cy="1461164"/>
            <a:chOff x="9827457" y="-366506"/>
            <a:chExt cx="1353516" cy="1226956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88B24343-6538-DC44-B6AA-622E488A5885}"/>
                </a:ext>
              </a:extLst>
            </p:cNvPr>
            <p:cNvSpPr/>
            <p:nvPr/>
          </p:nvSpPr>
          <p:spPr>
            <a:xfrm>
              <a:off x="10122066" y="-366506"/>
              <a:ext cx="764298" cy="764298"/>
            </a:xfrm>
            <a:prstGeom prst="ellipse">
              <a:avLst/>
            </a:prstGeom>
            <a:solidFill>
              <a:schemeClr val="accent4">
                <a:alpha val="66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050" b="1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객관성</a:t>
              </a:r>
              <a:endParaRPr kumimoji="1" lang="ko-Kore-KR" altLang="en-US" sz="1050" b="1" dirty="0">
                <a:solidFill>
                  <a:schemeClr val="bg1"/>
                </a:solidFill>
                <a:latin typeface="NanumGothic" panose="020D0604000000000000" pitchFamily="34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DDEE6C2E-38EF-8A41-AD7F-C13189DF6BB8}"/>
                </a:ext>
              </a:extLst>
            </p:cNvPr>
            <p:cNvSpPr/>
            <p:nvPr/>
          </p:nvSpPr>
          <p:spPr>
            <a:xfrm>
              <a:off x="9827457" y="96152"/>
              <a:ext cx="764298" cy="764298"/>
            </a:xfrm>
            <a:prstGeom prst="ellipse">
              <a:avLst/>
            </a:prstGeom>
            <a:solidFill>
              <a:schemeClr val="accent5">
                <a:alpha val="66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050" b="1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투명성</a:t>
              </a:r>
              <a:endParaRPr kumimoji="1" lang="ko-Kore-KR" altLang="en-US" sz="1050" b="1" dirty="0">
                <a:solidFill>
                  <a:schemeClr val="bg1"/>
                </a:solidFill>
                <a:latin typeface="NanumGothic" panose="020D0604000000000000" pitchFamily="34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2B043501-4B23-EE4D-B1C4-CDE0D5AC6A17}"/>
                </a:ext>
              </a:extLst>
            </p:cNvPr>
            <p:cNvSpPr/>
            <p:nvPr/>
          </p:nvSpPr>
          <p:spPr>
            <a:xfrm>
              <a:off x="10416675" y="96152"/>
              <a:ext cx="764298" cy="764298"/>
            </a:xfrm>
            <a:prstGeom prst="ellipse">
              <a:avLst/>
            </a:prstGeom>
            <a:solidFill>
              <a:schemeClr val="accent6">
                <a:alpha val="66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050" b="1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신속성</a:t>
              </a:r>
              <a:endParaRPr kumimoji="1" lang="ko-Kore-KR" altLang="en-US" sz="1050" b="1" dirty="0">
                <a:solidFill>
                  <a:schemeClr val="bg1"/>
                </a:solidFill>
                <a:latin typeface="NanumGothic" panose="020D0604000000000000" pitchFamily="34" charset="-127"/>
              </a:endParaRPr>
            </a:p>
          </p:txBody>
        </p:sp>
      </p:grpSp>
      <p:sp>
        <p:nvSpPr>
          <p:cNvPr id="67" name="줄무늬가 있는 오른쪽 화살표[S] 66">
            <a:extLst>
              <a:ext uri="{FF2B5EF4-FFF2-40B4-BE49-F238E27FC236}">
                <a16:creationId xmlns:a16="http://schemas.microsoft.com/office/drawing/2014/main" id="{EF3B3225-C228-0549-A33A-7CE9AE43D502}"/>
              </a:ext>
            </a:extLst>
          </p:cNvPr>
          <p:cNvSpPr/>
          <p:nvPr/>
        </p:nvSpPr>
        <p:spPr>
          <a:xfrm>
            <a:off x="10145182" y="4646590"/>
            <a:ext cx="623048" cy="568663"/>
          </a:xfrm>
          <a:prstGeom prst="stripedRightArrow">
            <a:avLst/>
          </a:prstGeom>
          <a:gradFill>
            <a:gsLst>
              <a:gs pos="42000">
                <a:srgbClr val="EC0024"/>
              </a:gs>
              <a:gs pos="0">
                <a:schemeClr val="accent1">
                  <a:lumMod val="5000"/>
                  <a:lumOff val="95000"/>
                </a:schemeClr>
              </a:gs>
            </a:gsLst>
            <a:lin ang="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200" b="1" dirty="0">
              <a:latin typeface="NanumGothic" panose="020D0604000000000000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2926F77E-9B7F-9B4D-A157-B12FE95CB275}"/>
              </a:ext>
            </a:extLst>
          </p:cNvPr>
          <p:cNvCxnSpPr>
            <a:cxnSpLocks/>
          </p:cNvCxnSpPr>
          <p:nvPr/>
        </p:nvCxnSpPr>
        <p:spPr>
          <a:xfrm flipV="1">
            <a:off x="6373850" y="1607672"/>
            <a:ext cx="0" cy="4994095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D8EF848-0427-8E49-8DB2-628868181E83}"/>
              </a:ext>
            </a:extLst>
          </p:cNvPr>
          <p:cNvSpPr/>
          <p:nvPr/>
        </p:nvSpPr>
        <p:spPr>
          <a:xfrm>
            <a:off x="3104119" y="569666"/>
            <a:ext cx="2922409" cy="26025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⦁ 문제점      ⦁ 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필요성</a:t>
            </a:r>
            <a:r>
              <a:rPr lang="en-US" altLang="ko-KR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⦁ 절차    ⦁ 일정</a:t>
            </a:r>
            <a:endParaRPr lang="ko-KR" altLang="en-US" sz="9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1DAFC3B-A48C-C545-A23C-F7D2144DB793}"/>
              </a:ext>
            </a:extLst>
          </p:cNvPr>
          <p:cNvGrpSpPr/>
          <p:nvPr/>
        </p:nvGrpSpPr>
        <p:grpSpPr>
          <a:xfrm>
            <a:off x="2656114" y="252512"/>
            <a:ext cx="7002863" cy="307777"/>
            <a:chOff x="3000827" y="252512"/>
            <a:chExt cx="7002863" cy="30777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9B422A-ED5B-1349-ADCB-ED3EA22B6CC1}"/>
                </a:ext>
              </a:extLst>
            </p:cNvPr>
            <p:cNvSpPr txBox="1"/>
            <p:nvPr/>
          </p:nvSpPr>
          <p:spPr>
            <a:xfrm>
              <a:off x="3000827" y="252512"/>
              <a:ext cx="9869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Idea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21AA9B0-48B1-644B-82A0-3B079FB4729E}"/>
                </a:ext>
              </a:extLst>
            </p:cNvPr>
            <p:cNvSpPr txBox="1"/>
            <p:nvPr/>
          </p:nvSpPr>
          <p:spPr>
            <a:xfrm>
              <a:off x="404571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D002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Problem &amp; Needs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D0024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862393E-0418-2747-B95E-265B94319FEA}"/>
                </a:ext>
              </a:extLst>
            </p:cNvPr>
            <p:cNvSpPr txBox="1"/>
            <p:nvPr/>
          </p:nvSpPr>
          <p:spPr>
            <a:xfrm>
              <a:off x="5725315" y="252512"/>
              <a:ext cx="1042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Solution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6B00BB1-2DBE-8F48-8F86-CEF142997F7E}"/>
                </a:ext>
              </a:extLst>
            </p:cNvPr>
            <p:cNvSpPr txBox="1"/>
            <p:nvPr/>
          </p:nvSpPr>
          <p:spPr>
            <a:xfrm>
              <a:off x="6825491" y="252512"/>
              <a:ext cx="14985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Business Model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AB12C56-A566-E444-B267-03966179DE08}"/>
                </a:ext>
              </a:extLst>
            </p:cNvPr>
            <p:cNvSpPr txBox="1"/>
            <p:nvPr/>
          </p:nvSpPr>
          <p:spPr>
            <a:xfrm>
              <a:off x="838200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Growth Strategy 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8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직사각형 86">
            <a:extLst>
              <a:ext uri="{FF2B5EF4-FFF2-40B4-BE49-F238E27FC236}">
                <a16:creationId xmlns:a16="http://schemas.microsoft.com/office/drawing/2014/main" id="{67BFA8B5-D96A-AE4E-8521-6B97EE4E7C21}"/>
              </a:ext>
            </a:extLst>
          </p:cNvPr>
          <p:cNvSpPr/>
          <p:nvPr/>
        </p:nvSpPr>
        <p:spPr>
          <a:xfrm>
            <a:off x="2858544" y="5467101"/>
            <a:ext cx="1618931" cy="494271"/>
          </a:xfrm>
          <a:prstGeom prst="rect">
            <a:avLst/>
          </a:prstGeom>
          <a:solidFill>
            <a:srgbClr val="F7F7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RPA </a:t>
            </a:r>
            <a:r>
              <a:rPr kumimoji="1"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활용한 데이터 수집</a:t>
            </a:r>
            <a:endParaRPr kumimoji="1" lang="ko-Kore-KR" altLang="en-US" sz="900" b="1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D113DE-00A9-5B48-B589-8A107B682906}"/>
              </a:ext>
            </a:extLst>
          </p:cNvPr>
          <p:cNvSpPr/>
          <p:nvPr/>
        </p:nvSpPr>
        <p:spPr>
          <a:xfrm>
            <a:off x="2768829" y="3081584"/>
            <a:ext cx="1796319" cy="217287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4501FF8-27AB-A64C-8001-DD1925216A2B}"/>
              </a:ext>
            </a:extLst>
          </p:cNvPr>
          <p:cNvSpPr/>
          <p:nvPr/>
        </p:nvSpPr>
        <p:spPr>
          <a:xfrm>
            <a:off x="250862" y="839299"/>
            <a:ext cx="10511873" cy="425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ESG 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평가 플랫폼은 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1)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지표 선정 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2)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데이터 </a:t>
            </a:r>
            <a:r>
              <a:rPr lang="ko-KR" altLang="en-US" sz="16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크롤링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3)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정량화 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4)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모델링 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5)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</a:t>
            </a:r>
            <a:r>
              <a:rPr lang="ko-KR" altLang="en-US" sz="16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프로토타입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개발 절차로 구성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Helvetica" panose="020B0604020202020204" pitchFamily="34" charset="0"/>
            </a:endParaRPr>
          </a:p>
        </p:txBody>
      </p:sp>
      <p:sp>
        <p:nvSpPr>
          <p:cNvPr id="6" name="오각형[P] 5">
            <a:extLst>
              <a:ext uri="{FF2B5EF4-FFF2-40B4-BE49-F238E27FC236}">
                <a16:creationId xmlns:a16="http://schemas.microsoft.com/office/drawing/2014/main" id="{FB43A70D-B72F-7046-8BBC-F4CF12F895B1}"/>
              </a:ext>
            </a:extLst>
          </p:cNvPr>
          <p:cNvSpPr/>
          <p:nvPr/>
        </p:nvSpPr>
        <p:spPr>
          <a:xfrm>
            <a:off x="635286" y="1601454"/>
            <a:ext cx="2088720" cy="554800"/>
          </a:xfrm>
          <a:prstGeom prst="homePlate">
            <a:avLst/>
          </a:prstGeom>
          <a:solidFill>
            <a:srgbClr val="EC002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ESG </a:t>
            </a:r>
            <a:r>
              <a:rPr kumimoji="1"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평가 지표 선정</a:t>
            </a:r>
            <a:endParaRPr kumimoji="1" lang="ko-Kore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</a:endParaRPr>
          </a:p>
        </p:txBody>
      </p:sp>
      <p:sp>
        <p:nvSpPr>
          <p:cNvPr id="7" name="갈매기형 수장[C] 6">
            <a:extLst>
              <a:ext uri="{FF2B5EF4-FFF2-40B4-BE49-F238E27FC236}">
                <a16:creationId xmlns:a16="http://schemas.microsoft.com/office/drawing/2014/main" id="{472E61B6-3660-BC48-BB39-04F87D031F37}"/>
              </a:ext>
            </a:extLst>
          </p:cNvPr>
          <p:cNvSpPr/>
          <p:nvPr/>
        </p:nvSpPr>
        <p:spPr>
          <a:xfrm>
            <a:off x="2741074" y="1601454"/>
            <a:ext cx="2088720" cy="554800"/>
          </a:xfrm>
          <a:prstGeom prst="chevron">
            <a:avLst/>
          </a:prstGeom>
          <a:solidFill>
            <a:srgbClr val="EC002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 </a:t>
            </a:r>
            <a:r>
              <a:rPr kumimoji="1"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크롤링</a:t>
            </a:r>
            <a:endParaRPr kumimoji="1" lang="ko-Kore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</a:endParaRPr>
          </a:p>
        </p:txBody>
      </p:sp>
      <p:sp>
        <p:nvSpPr>
          <p:cNvPr id="42" name="갈매기형 수장[C] 41">
            <a:extLst>
              <a:ext uri="{FF2B5EF4-FFF2-40B4-BE49-F238E27FC236}">
                <a16:creationId xmlns:a16="http://schemas.microsoft.com/office/drawing/2014/main" id="{1633DA95-2BEF-2340-B7E7-B3A05EAB9604}"/>
              </a:ext>
            </a:extLst>
          </p:cNvPr>
          <p:cNvSpPr/>
          <p:nvPr/>
        </p:nvSpPr>
        <p:spPr>
          <a:xfrm>
            <a:off x="4846861" y="1601454"/>
            <a:ext cx="2088720" cy="554800"/>
          </a:xfrm>
          <a:prstGeom prst="chevron">
            <a:avLst/>
          </a:prstGeom>
          <a:solidFill>
            <a:srgbClr val="EC002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지표 정량화</a:t>
            </a:r>
            <a:endParaRPr kumimoji="1" lang="ko-Kore-KR" altLang="en-US" sz="1200" b="1" dirty="0">
              <a:solidFill>
                <a:schemeClr val="bg1"/>
              </a:solidFill>
              <a:latin typeface="NanumGothic" panose="020D0604000000000000" pitchFamily="34" charset="-127"/>
            </a:endParaRPr>
          </a:p>
        </p:txBody>
      </p:sp>
      <p:sp>
        <p:nvSpPr>
          <p:cNvPr id="43" name="갈매기형 수장[C] 42">
            <a:extLst>
              <a:ext uri="{FF2B5EF4-FFF2-40B4-BE49-F238E27FC236}">
                <a16:creationId xmlns:a16="http://schemas.microsoft.com/office/drawing/2014/main" id="{4EC80860-FABD-594A-BE88-DF31EFF2280E}"/>
              </a:ext>
            </a:extLst>
          </p:cNvPr>
          <p:cNvSpPr/>
          <p:nvPr/>
        </p:nvSpPr>
        <p:spPr>
          <a:xfrm>
            <a:off x="9058438" y="1593290"/>
            <a:ext cx="2088720" cy="554800"/>
          </a:xfrm>
          <a:prstGeom prst="chevron">
            <a:avLst/>
          </a:prstGeom>
          <a:solidFill>
            <a:srgbClr val="EC0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프로토타입</a:t>
            </a:r>
            <a:r>
              <a:rPr kumimoji="1" lang="en-US" altLang="ko-KR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개발</a:t>
            </a:r>
            <a:endParaRPr kumimoji="1" lang="ko-Kore-KR" altLang="en-US" sz="1200" b="1" dirty="0">
              <a:solidFill>
                <a:schemeClr val="bg1"/>
              </a:solidFill>
              <a:latin typeface="NanumGothic" panose="020D0604000000000000" pitchFamily="34" charset="-127"/>
            </a:endParaRPr>
          </a:p>
        </p:txBody>
      </p:sp>
      <p:sp>
        <p:nvSpPr>
          <p:cNvPr id="44" name="갈매기형 수장[C] 43">
            <a:extLst>
              <a:ext uri="{FF2B5EF4-FFF2-40B4-BE49-F238E27FC236}">
                <a16:creationId xmlns:a16="http://schemas.microsoft.com/office/drawing/2014/main" id="{4F68B71A-AF62-0140-9DDA-A1205BB7E419}"/>
              </a:ext>
            </a:extLst>
          </p:cNvPr>
          <p:cNvSpPr/>
          <p:nvPr/>
        </p:nvSpPr>
        <p:spPr>
          <a:xfrm>
            <a:off x="6952649" y="1601454"/>
            <a:ext cx="2088720" cy="554800"/>
          </a:xfrm>
          <a:prstGeom prst="chevron">
            <a:avLst/>
          </a:prstGeom>
          <a:solidFill>
            <a:srgbClr val="EC002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평가 예측 모델링</a:t>
            </a:r>
            <a:endParaRPr kumimoji="1" lang="ko-Kore-KR" altLang="en-US" sz="1200" b="1" dirty="0">
              <a:solidFill>
                <a:schemeClr val="bg1"/>
              </a:solidFill>
              <a:latin typeface="NanumGothic" panose="020D0604000000000000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556473-412F-4E4E-B437-070708D7C021}"/>
              </a:ext>
            </a:extLst>
          </p:cNvPr>
          <p:cNvSpPr/>
          <p:nvPr/>
        </p:nvSpPr>
        <p:spPr>
          <a:xfrm>
            <a:off x="635285" y="2341145"/>
            <a:ext cx="1618931" cy="49427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국내외</a:t>
            </a:r>
            <a:r>
              <a:rPr kumimoji="1"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ESG </a:t>
            </a:r>
            <a:r>
              <a:rPr kumimoji="1"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지표 수집 </a:t>
            </a:r>
            <a:r>
              <a:rPr kumimoji="1"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(78</a:t>
            </a:r>
            <a:r>
              <a:rPr kumimoji="1"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가지</a:t>
            </a:r>
            <a:r>
              <a:rPr kumimoji="1"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kumimoji="1" lang="ko-Kore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33A2198-4CFB-2A46-A1E9-0141070D1B0D}"/>
              </a:ext>
            </a:extLst>
          </p:cNvPr>
          <p:cNvSpPr/>
          <p:nvPr/>
        </p:nvSpPr>
        <p:spPr>
          <a:xfrm>
            <a:off x="635285" y="3397144"/>
            <a:ext cx="1618931" cy="49427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모델링을 위한</a:t>
            </a:r>
            <a:endParaRPr kumimoji="1"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15</a:t>
            </a:r>
            <a:r>
              <a:rPr kumimoji="1"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가지 지표 선정</a:t>
            </a:r>
            <a:endParaRPr kumimoji="1" lang="ko-Kore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6DD5000-036C-A148-8FA6-E33D8F87EB8D}"/>
              </a:ext>
            </a:extLst>
          </p:cNvPr>
          <p:cNvCxnSpPr>
            <a:cxnSpLocks/>
            <a:stCxn id="13" idx="2"/>
            <a:endCxn id="79" idx="0"/>
          </p:cNvCxnSpPr>
          <p:nvPr/>
        </p:nvCxnSpPr>
        <p:spPr>
          <a:xfrm>
            <a:off x="1444751" y="2835416"/>
            <a:ext cx="0" cy="56172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846ED9-BD77-114D-BD9F-9A6FAA13E32E}"/>
              </a:ext>
            </a:extLst>
          </p:cNvPr>
          <p:cNvSpPr/>
          <p:nvPr/>
        </p:nvSpPr>
        <p:spPr>
          <a:xfrm>
            <a:off x="655165" y="3914009"/>
            <a:ext cx="152798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※ 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전문가 자문을 통한 신뢰성 확보</a:t>
            </a:r>
            <a:endParaRPr lang="ko-Kore-KR" altLang="en-US" sz="700" dirty="0">
              <a:latin typeface="NanumGothic" panose="020D0604000000000000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98BADD2-B01B-3E4C-B674-FC5A9FE8C159}"/>
              </a:ext>
            </a:extLst>
          </p:cNvPr>
          <p:cNvSpPr/>
          <p:nvPr/>
        </p:nvSpPr>
        <p:spPr>
          <a:xfrm>
            <a:off x="2846188" y="3252871"/>
            <a:ext cx="1618931" cy="49427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기업 공시</a:t>
            </a:r>
            <a:endParaRPr kumimoji="1" lang="ko-Kore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6A56DB9-D812-F841-BA62-328F513F048E}"/>
              </a:ext>
            </a:extLst>
          </p:cNvPr>
          <p:cNvSpPr/>
          <p:nvPr/>
        </p:nvSpPr>
        <p:spPr>
          <a:xfrm>
            <a:off x="2846187" y="4428916"/>
            <a:ext cx="1618931" cy="49427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미디어 자료</a:t>
            </a:r>
            <a:endParaRPr kumimoji="1" lang="ko-Kore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224FA3F-985A-6E49-B753-A3D17239F453}"/>
              </a:ext>
            </a:extLst>
          </p:cNvPr>
          <p:cNvSpPr/>
          <p:nvPr/>
        </p:nvSpPr>
        <p:spPr>
          <a:xfrm>
            <a:off x="2947499" y="3833878"/>
            <a:ext cx="133882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사업보고서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지속가능경영보고서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홈페이지</a:t>
            </a:r>
            <a:endParaRPr lang="ko-Kore-KR" altLang="en-US" sz="900" dirty="0">
              <a:latin typeface="NanumGothic" panose="020D0604000000000000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AADD271-873E-A343-9A46-6D807879EF64}"/>
              </a:ext>
            </a:extLst>
          </p:cNvPr>
          <p:cNvSpPr/>
          <p:nvPr/>
        </p:nvSpPr>
        <p:spPr>
          <a:xfrm>
            <a:off x="2945027" y="4956445"/>
            <a:ext cx="84510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뉴스 기사</a:t>
            </a:r>
            <a:endParaRPr lang="ko-Kore-KR" altLang="en-US" sz="900" dirty="0">
              <a:latin typeface="NanumGothic" panose="020D0604000000000000" pitchFamily="34" charset="-127"/>
            </a:endParaRPr>
          </a:p>
        </p:txBody>
      </p:sp>
      <p:cxnSp>
        <p:nvCxnSpPr>
          <p:cNvPr id="23" name="꺾인 연결선[E] 22">
            <a:extLst>
              <a:ext uri="{FF2B5EF4-FFF2-40B4-BE49-F238E27FC236}">
                <a16:creationId xmlns:a16="http://schemas.microsoft.com/office/drawing/2014/main" id="{6D5FDA29-9AC0-DB4E-BE16-E82E7E69CA70}"/>
              </a:ext>
            </a:extLst>
          </p:cNvPr>
          <p:cNvCxnSpPr>
            <a:stCxn id="79" idx="3"/>
            <a:endCxn id="80" idx="1"/>
          </p:cNvCxnSpPr>
          <p:nvPr/>
        </p:nvCxnSpPr>
        <p:spPr>
          <a:xfrm flipV="1">
            <a:off x="2254216" y="3500007"/>
            <a:ext cx="591972" cy="144273"/>
          </a:xfrm>
          <a:prstGeom prst="bentConnector3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[E] 85">
            <a:extLst>
              <a:ext uri="{FF2B5EF4-FFF2-40B4-BE49-F238E27FC236}">
                <a16:creationId xmlns:a16="http://schemas.microsoft.com/office/drawing/2014/main" id="{4F9AA116-B574-484B-B16C-D9129820D3BC}"/>
              </a:ext>
            </a:extLst>
          </p:cNvPr>
          <p:cNvCxnSpPr>
            <a:cxnSpLocks/>
            <a:stCxn id="79" idx="3"/>
            <a:endCxn id="81" idx="1"/>
          </p:cNvCxnSpPr>
          <p:nvPr/>
        </p:nvCxnSpPr>
        <p:spPr>
          <a:xfrm>
            <a:off x="2254216" y="3644280"/>
            <a:ext cx="591971" cy="1031772"/>
          </a:xfrm>
          <a:prstGeom prst="bentConnector3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6BC140A-937A-664D-B6DB-C59CB8296540}"/>
              </a:ext>
            </a:extLst>
          </p:cNvPr>
          <p:cNvSpPr/>
          <p:nvPr/>
        </p:nvSpPr>
        <p:spPr>
          <a:xfrm>
            <a:off x="2858544" y="2341145"/>
            <a:ext cx="1618931" cy="49427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웹 </a:t>
            </a:r>
            <a:r>
              <a:rPr kumimoji="1"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크롤링을</a:t>
            </a:r>
            <a:r>
              <a:rPr kumimoji="1"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위한 </a:t>
            </a:r>
            <a:r>
              <a:rPr kumimoji="1"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RPA </a:t>
            </a:r>
            <a:r>
              <a:rPr kumimoji="1"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제작</a:t>
            </a:r>
            <a:endParaRPr kumimoji="1" lang="ko-Kore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6AC79FAC-AE74-6842-B801-1700A89F8184}"/>
              </a:ext>
            </a:extLst>
          </p:cNvPr>
          <p:cNvCxnSpPr>
            <a:cxnSpLocks/>
            <a:stCxn id="88" idx="2"/>
            <a:endCxn id="85" idx="0"/>
          </p:cNvCxnSpPr>
          <p:nvPr/>
        </p:nvCxnSpPr>
        <p:spPr>
          <a:xfrm flipH="1">
            <a:off x="3666989" y="2835416"/>
            <a:ext cx="1021" cy="24616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22A60C1-591E-3E4F-A782-9FD88D5FB509}"/>
              </a:ext>
            </a:extLst>
          </p:cNvPr>
          <p:cNvCxnSpPr>
            <a:cxnSpLocks/>
            <a:stCxn id="85" idx="2"/>
            <a:endCxn id="87" idx="0"/>
          </p:cNvCxnSpPr>
          <p:nvPr/>
        </p:nvCxnSpPr>
        <p:spPr>
          <a:xfrm>
            <a:off x="3666989" y="5254462"/>
            <a:ext cx="1021" cy="21263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CCDAD6F-81B7-C440-B6ED-DC37CA23A36C}"/>
              </a:ext>
            </a:extLst>
          </p:cNvPr>
          <p:cNvSpPr/>
          <p:nvPr/>
        </p:nvSpPr>
        <p:spPr>
          <a:xfrm>
            <a:off x="5005214" y="2341145"/>
            <a:ext cx="1618931" cy="49427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E, S, G </a:t>
            </a:r>
            <a:r>
              <a:rPr kumimoji="1"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각 점수 기준 설정 </a:t>
            </a:r>
            <a:r>
              <a:rPr kumimoji="1"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정량화</a:t>
            </a:r>
            <a:r>
              <a:rPr kumimoji="1"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kumimoji="1" lang="ko-Kore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1190E4D-4D81-6C47-A124-9A4E9687D323}"/>
              </a:ext>
            </a:extLst>
          </p:cNvPr>
          <p:cNvSpPr/>
          <p:nvPr/>
        </p:nvSpPr>
        <p:spPr>
          <a:xfrm>
            <a:off x="5005214" y="3258513"/>
            <a:ext cx="1618931" cy="49427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ESG</a:t>
            </a:r>
            <a:r>
              <a:rPr kumimoji="1"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등급 부여</a:t>
            </a:r>
            <a:endParaRPr kumimoji="1" lang="ko-Kore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</a:endParaRPr>
          </a:p>
        </p:txBody>
      </p:sp>
      <p:cxnSp>
        <p:nvCxnSpPr>
          <p:cNvPr id="100" name="꺾인 연결선[E] 99">
            <a:extLst>
              <a:ext uri="{FF2B5EF4-FFF2-40B4-BE49-F238E27FC236}">
                <a16:creationId xmlns:a16="http://schemas.microsoft.com/office/drawing/2014/main" id="{28CAEC00-756E-DA41-BB84-F098506FA9F0}"/>
              </a:ext>
            </a:extLst>
          </p:cNvPr>
          <p:cNvCxnSpPr>
            <a:cxnSpLocks/>
            <a:stCxn id="87" idx="3"/>
            <a:endCxn id="97" idx="1"/>
          </p:cNvCxnSpPr>
          <p:nvPr/>
        </p:nvCxnSpPr>
        <p:spPr>
          <a:xfrm flipV="1">
            <a:off x="4477475" y="2588281"/>
            <a:ext cx="527739" cy="312595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344CF3F-D64C-0044-8665-1824DCC707A3}"/>
              </a:ext>
            </a:extLst>
          </p:cNvPr>
          <p:cNvCxnSpPr>
            <a:cxnSpLocks/>
            <a:stCxn id="97" idx="2"/>
            <a:endCxn id="99" idx="0"/>
          </p:cNvCxnSpPr>
          <p:nvPr/>
        </p:nvCxnSpPr>
        <p:spPr>
          <a:xfrm>
            <a:off x="5814680" y="2835416"/>
            <a:ext cx="0" cy="42309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606A11A-042D-C549-BE3A-02BACAEC2C51}"/>
              </a:ext>
            </a:extLst>
          </p:cNvPr>
          <p:cNvSpPr/>
          <p:nvPr/>
        </p:nvSpPr>
        <p:spPr>
          <a:xfrm>
            <a:off x="7099081" y="6010059"/>
            <a:ext cx="1618931" cy="494271"/>
          </a:xfrm>
          <a:prstGeom prst="rect">
            <a:avLst/>
          </a:prstGeom>
          <a:solidFill>
            <a:srgbClr val="FDBE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ESG</a:t>
            </a:r>
            <a:r>
              <a:rPr kumimoji="1"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평가 예측 모델 개발</a:t>
            </a:r>
            <a:endParaRPr kumimoji="1" lang="ko-Kore-KR" altLang="en-US" sz="900" b="1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2CF337A-14AB-C74A-BE65-28AD54C54AF7}"/>
              </a:ext>
            </a:extLst>
          </p:cNvPr>
          <p:cNvSpPr/>
          <p:nvPr/>
        </p:nvSpPr>
        <p:spPr>
          <a:xfrm>
            <a:off x="7009365" y="3367984"/>
            <a:ext cx="1796319" cy="2151583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DEB743C-8D46-4B49-ABE0-504203C37B7E}"/>
              </a:ext>
            </a:extLst>
          </p:cNvPr>
          <p:cNvSpPr/>
          <p:nvPr/>
        </p:nvSpPr>
        <p:spPr>
          <a:xfrm>
            <a:off x="7086724" y="3465017"/>
            <a:ext cx="1618931" cy="49427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머신 러닝 기법</a:t>
            </a:r>
            <a:endParaRPr kumimoji="1" lang="ko-Kore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03D7FEC-4AE3-F143-B0A6-FBF55863AAC6}"/>
              </a:ext>
            </a:extLst>
          </p:cNvPr>
          <p:cNvSpPr/>
          <p:nvPr/>
        </p:nvSpPr>
        <p:spPr>
          <a:xfrm>
            <a:off x="7086724" y="4488410"/>
            <a:ext cx="1618931" cy="49427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딥 러닝 기법</a:t>
            </a:r>
            <a:endParaRPr kumimoji="1" lang="ko-Kore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528680E-88F0-1D48-8F75-D788BD08EC45}"/>
              </a:ext>
            </a:extLst>
          </p:cNvPr>
          <p:cNvSpPr/>
          <p:nvPr/>
        </p:nvSpPr>
        <p:spPr>
          <a:xfrm>
            <a:off x="7106303" y="4025320"/>
            <a:ext cx="1600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en-US" altLang="ko-Kore-KR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ExtraTree</a:t>
            </a:r>
            <a:r>
              <a:rPr lang="en-US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 Classifier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모델</a:t>
            </a:r>
            <a:endParaRPr lang="en-US" altLang="ko-Kore-KR" sz="9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en-US" altLang="ko-Kore-KR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LightGBM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모델</a:t>
            </a:r>
            <a:endParaRPr lang="ko-Kore-KR" altLang="en-US" sz="900" dirty="0">
              <a:latin typeface="NanumGothic" panose="020D0604000000000000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9FB8D542-C1EB-6D4A-AEB9-FBBD895DF098}"/>
              </a:ext>
            </a:extLst>
          </p:cNvPr>
          <p:cNvSpPr/>
          <p:nvPr/>
        </p:nvSpPr>
        <p:spPr>
          <a:xfrm>
            <a:off x="7106303" y="5044211"/>
            <a:ext cx="952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en-US" altLang="ko-Kore-KR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Tensorflow</a:t>
            </a:r>
            <a:endParaRPr lang="en-US" altLang="ko-Kore-KR" sz="9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en-US" altLang="ko-Kore-KR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pytorch</a:t>
            </a:r>
            <a:endParaRPr lang="ko-Kore-KR" altLang="en-US" sz="900" dirty="0">
              <a:latin typeface="NanumGothic" panose="020D0604000000000000" pitchFamily="34" charset="-127"/>
            </a:endParaRPr>
          </a:p>
        </p:txBody>
      </p:sp>
      <p:cxnSp>
        <p:nvCxnSpPr>
          <p:cNvPr id="115" name="꺾인 연결선[E] 114">
            <a:extLst>
              <a:ext uri="{FF2B5EF4-FFF2-40B4-BE49-F238E27FC236}">
                <a16:creationId xmlns:a16="http://schemas.microsoft.com/office/drawing/2014/main" id="{9401FC2D-8C43-DA4F-816F-AE1D4DC3FDC1}"/>
              </a:ext>
            </a:extLst>
          </p:cNvPr>
          <p:cNvCxnSpPr>
            <a:cxnSpLocks/>
            <a:stCxn id="99" idx="3"/>
            <a:endCxn id="110" idx="1"/>
          </p:cNvCxnSpPr>
          <p:nvPr/>
        </p:nvCxnSpPr>
        <p:spPr>
          <a:xfrm>
            <a:off x="6624145" y="3505649"/>
            <a:ext cx="462579" cy="206504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꺾인 연결선[E] 117">
            <a:extLst>
              <a:ext uri="{FF2B5EF4-FFF2-40B4-BE49-F238E27FC236}">
                <a16:creationId xmlns:a16="http://schemas.microsoft.com/office/drawing/2014/main" id="{0A4EF715-1612-FC46-94D8-1DAE4FE32B6E}"/>
              </a:ext>
            </a:extLst>
          </p:cNvPr>
          <p:cNvCxnSpPr>
            <a:cxnSpLocks/>
            <a:stCxn id="99" idx="3"/>
            <a:endCxn id="111" idx="1"/>
          </p:cNvCxnSpPr>
          <p:nvPr/>
        </p:nvCxnSpPr>
        <p:spPr>
          <a:xfrm>
            <a:off x="6624145" y="3505649"/>
            <a:ext cx="462579" cy="122989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4506018-39ED-C547-A02A-E03EDAB76BF6}"/>
              </a:ext>
            </a:extLst>
          </p:cNvPr>
          <p:cNvCxnSpPr>
            <a:cxnSpLocks/>
            <a:stCxn id="109" idx="2"/>
            <a:endCxn id="108" idx="0"/>
          </p:cNvCxnSpPr>
          <p:nvPr/>
        </p:nvCxnSpPr>
        <p:spPr>
          <a:xfrm>
            <a:off x="7907525" y="5519567"/>
            <a:ext cx="1022" cy="49049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E3AB737-E006-6141-A712-AFD07B270926}"/>
              </a:ext>
            </a:extLst>
          </p:cNvPr>
          <p:cNvSpPr/>
          <p:nvPr/>
        </p:nvSpPr>
        <p:spPr>
          <a:xfrm>
            <a:off x="9103748" y="2344684"/>
            <a:ext cx="1796319" cy="233136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F18FF0C-E78C-664D-9FF0-BEFF634A7F05}"/>
              </a:ext>
            </a:extLst>
          </p:cNvPr>
          <p:cNvSpPr/>
          <p:nvPr/>
        </p:nvSpPr>
        <p:spPr>
          <a:xfrm>
            <a:off x="9181107" y="2515971"/>
            <a:ext cx="1618931" cy="49427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Front</a:t>
            </a:r>
            <a:r>
              <a:rPr kumimoji="1"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-end</a:t>
            </a:r>
            <a:r>
              <a:rPr kumimoji="1"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설계</a:t>
            </a:r>
            <a:endParaRPr kumimoji="1" lang="ko-Kore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662E753A-9704-F445-8C3C-83FC7C9488B3}"/>
              </a:ext>
            </a:extLst>
          </p:cNvPr>
          <p:cNvSpPr/>
          <p:nvPr/>
        </p:nvSpPr>
        <p:spPr>
          <a:xfrm>
            <a:off x="9181107" y="3669488"/>
            <a:ext cx="1618931" cy="49427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Back-end</a:t>
            </a:r>
            <a:r>
              <a:rPr kumimoji="1"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설계</a:t>
            </a:r>
            <a:endParaRPr kumimoji="1" lang="ko-Kore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0876935B-E9B9-6646-B551-83FADD330EDF}"/>
              </a:ext>
            </a:extLst>
          </p:cNvPr>
          <p:cNvSpPr/>
          <p:nvPr/>
        </p:nvSpPr>
        <p:spPr>
          <a:xfrm>
            <a:off x="9200686" y="3076274"/>
            <a:ext cx="1796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en-US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Figma, XD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활용한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UI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설계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사용자 인터뷰 통한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UX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개선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586E290D-0E49-444E-BB88-895C2B5B3F64}"/>
              </a:ext>
            </a:extLst>
          </p:cNvPr>
          <p:cNvSpPr/>
          <p:nvPr/>
        </p:nvSpPr>
        <p:spPr>
          <a:xfrm>
            <a:off x="9200687" y="4261582"/>
            <a:ext cx="1699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en-US" altLang="ko-Kore-KR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DataBase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설계</a:t>
            </a:r>
            <a:endParaRPr lang="en-US" altLang="ko-Kore-KR" sz="9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en-US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AWS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lang="en-US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Public Cloud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선정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133" name="꺾인 연결선[E] 132">
            <a:extLst>
              <a:ext uri="{FF2B5EF4-FFF2-40B4-BE49-F238E27FC236}">
                <a16:creationId xmlns:a16="http://schemas.microsoft.com/office/drawing/2014/main" id="{89596FAC-FADF-F345-8585-56C11C0175B1}"/>
              </a:ext>
            </a:extLst>
          </p:cNvPr>
          <p:cNvCxnSpPr>
            <a:cxnSpLocks/>
            <a:stCxn id="108" idx="3"/>
            <a:endCxn id="129" idx="1"/>
          </p:cNvCxnSpPr>
          <p:nvPr/>
        </p:nvCxnSpPr>
        <p:spPr>
          <a:xfrm flipV="1">
            <a:off x="8718012" y="2763107"/>
            <a:ext cx="463095" cy="349408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3E3FBD26-091B-034B-9829-F51FB2E8B9AA}"/>
              </a:ext>
            </a:extLst>
          </p:cNvPr>
          <p:cNvCxnSpPr>
            <a:cxnSpLocks/>
            <a:stCxn id="108" idx="3"/>
            <a:endCxn id="130" idx="1"/>
          </p:cNvCxnSpPr>
          <p:nvPr/>
        </p:nvCxnSpPr>
        <p:spPr>
          <a:xfrm flipV="1">
            <a:off x="8718012" y="3916624"/>
            <a:ext cx="463095" cy="234057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7ACFC25F-44BF-1846-856D-AE001EA7B7C0}"/>
              </a:ext>
            </a:extLst>
          </p:cNvPr>
          <p:cNvSpPr/>
          <p:nvPr/>
        </p:nvSpPr>
        <p:spPr>
          <a:xfrm>
            <a:off x="9202604" y="4839773"/>
            <a:ext cx="1618931" cy="494271"/>
          </a:xfrm>
          <a:prstGeom prst="rect">
            <a:avLst/>
          </a:prstGeom>
          <a:solidFill>
            <a:srgbClr val="FDBE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프로토타입</a:t>
            </a:r>
            <a:r>
              <a:rPr kumimoji="1"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개발</a:t>
            </a:r>
            <a:endParaRPr kumimoji="1" lang="ko-Kore-KR" altLang="en-US" sz="900" b="1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442284B-314E-E247-9E4B-3917C470D148}"/>
              </a:ext>
            </a:extLst>
          </p:cNvPr>
          <p:cNvCxnSpPr>
            <a:cxnSpLocks/>
            <a:stCxn id="128" idx="2"/>
            <a:endCxn id="139" idx="0"/>
          </p:cNvCxnSpPr>
          <p:nvPr/>
        </p:nvCxnSpPr>
        <p:spPr>
          <a:xfrm>
            <a:off x="10001908" y="4676052"/>
            <a:ext cx="10162" cy="16372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A1FB3317-0789-554D-BE6B-B0A935F71CDD}"/>
              </a:ext>
            </a:extLst>
          </p:cNvPr>
          <p:cNvSpPr/>
          <p:nvPr/>
        </p:nvSpPr>
        <p:spPr>
          <a:xfrm>
            <a:off x="7099081" y="2349080"/>
            <a:ext cx="1618931" cy="49427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Training Set </a:t>
            </a:r>
            <a:r>
              <a:rPr kumimoji="1"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 수집</a:t>
            </a:r>
            <a:endParaRPr kumimoji="1" lang="ko-Kore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0212CA52-A70F-E240-B1E1-58E5359D50B4}"/>
              </a:ext>
            </a:extLst>
          </p:cNvPr>
          <p:cNvCxnSpPr>
            <a:cxnSpLocks/>
            <a:stCxn id="148" idx="2"/>
            <a:endCxn id="109" idx="0"/>
          </p:cNvCxnSpPr>
          <p:nvPr/>
        </p:nvCxnSpPr>
        <p:spPr>
          <a:xfrm flipH="1">
            <a:off x="7907525" y="2843351"/>
            <a:ext cx="1022" cy="52463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2" name="그림 201">
            <a:extLst>
              <a:ext uri="{FF2B5EF4-FFF2-40B4-BE49-F238E27FC236}">
                <a16:creationId xmlns:a16="http://schemas.microsoft.com/office/drawing/2014/main" id="{1F1885FD-64B1-C14C-BB96-D5739F69F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862" y="211315"/>
            <a:ext cx="384424" cy="299302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A6579E58-5FD8-B545-A0FF-AB631B1A3110}"/>
              </a:ext>
            </a:extLst>
          </p:cNvPr>
          <p:cNvSpPr/>
          <p:nvPr/>
        </p:nvSpPr>
        <p:spPr>
          <a:xfrm>
            <a:off x="3104119" y="569666"/>
            <a:ext cx="2922409" cy="26025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⦁ 문제점      ⦁ 필요성</a:t>
            </a:r>
            <a:r>
              <a:rPr lang="en-US" altLang="ko-KR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⦁ 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절차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⦁ 일정</a:t>
            </a:r>
            <a:endParaRPr lang="ko-KR" altLang="en-US" sz="9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DCB8055-BDF3-EE43-86F1-54F7056A7B6C}"/>
              </a:ext>
            </a:extLst>
          </p:cNvPr>
          <p:cNvGrpSpPr/>
          <p:nvPr/>
        </p:nvGrpSpPr>
        <p:grpSpPr>
          <a:xfrm>
            <a:off x="2656114" y="252512"/>
            <a:ext cx="7002863" cy="307777"/>
            <a:chOff x="3000827" y="252512"/>
            <a:chExt cx="7002863" cy="307777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458F810-5D85-E348-A97C-5765AF249CF9}"/>
                </a:ext>
              </a:extLst>
            </p:cNvPr>
            <p:cNvSpPr txBox="1"/>
            <p:nvPr/>
          </p:nvSpPr>
          <p:spPr>
            <a:xfrm>
              <a:off x="3000827" y="252512"/>
              <a:ext cx="9869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Idea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DE54C88-9CF7-9843-8E35-13950DB02684}"/>
                </a:ext>
              </a:extLst>
            </p:cNvPr>
            <p:cNvSpPr txBox="1"/>
            <p:nvPr/>
          </p:nvSpPr>
          <p:spPr>
            <a:xfrm>
              <a:off x="404571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D002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Problem &amp; Needs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D0024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2FB2091-A7FC-E245-807C-6896710DF39E}"/>
                </a:ext>
              </a:extLst>
            </p:cNvPr>
            <p:cNvSpPr txBox="1"/>
            <p:nvPr/>
          </p:nvSpPr>
          <p:spPr>
            <a:xfrm>
              <a:off x="5725315" y="252512"/>
              <a:ext cx="1042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Solution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B54C90D-D357-3A49-8B3B-A55B36A45D52}"/>
                </a:ext>
              </a:extLst>
            </p:cNvPr>
            <p:cNvSpPr txBox="1"/>
            <p:nvPr/>
          </p:nvSpPr>
          <p:spPr>
            <a:xfrm>
              <a:off x="6825491" y="252512"/>
              <a:ext cx="14985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Business Model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43B251F-D662-8546-A465-B0239BB66C93}"/>
                </a:ext>
              </a:extLst>
            </p:cNvPr>
            <p:cNvSpPr txBox="1"/>
            <p:nvPr/>
          </p:nvSpPr>
          <p:spPr>
            <a:xfrm>
              <a:off x="838200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Growth Strategy 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D0FD2DC-8FB0-0D4F-8DC0-5EB800FFB8AF}"/>
              </a:ext>
            </a:extLst>
          </p:cNvPr>
          <p:cNvSpPr/>
          <p:nvPr/>
        </p:nvSpPr>
        <p:spPr>
          <a:xfrm>
            <a:off x="5050688" y="2839515"/>
            <a:ext cx="1527982" cy="20005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※ 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전문가 자문을 통한 신뢰성 확보</a:t>
            </a:r>
            <a:endParaRPr lang="ko-Kore-KR" altLang="en-US" sz="700" dirty="0">
              <a:latin typeface="NanumGothic" panose="020D0604000000000000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8551C0B6-E77B-FD4D-817C-83F470E47D40}"/>
              </a:ext>
            </a:extLst>
          </p:cNvPr>
          <p:cNvSpPr/>
          <p:nvPr/>
        </p:nvSpPr>
        <p:spPr>
          <a:xfrm>
            <a:off x="6999052" y="2849748"/>
            <a:ext cx="176862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※ 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신뢰성 확보를 위해 한국지배구조연구원의 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ESG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지표 활용</a:t>
            </a:r>
            <a:endParaRPr lang="ko-Kore-KR" altLang="en-US" sz="700" dirty="0">
              <a:latin typeface="NanumGothic" panose="020D0604000000000000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8539764F-22FB-0940-93E3-C44675355793}"/>
              </a:ext>
            </a:extLst>
          </p:cNvPr>
          <p:cNvSpPr/>
          <p:nvPr/>
        </p:nvSpPr>
        <p:spPr>
          <a:xfrm>
            <a:off x="7084095" y="5521779"/>
            <a:ext cx="1538199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※ 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분석 유의성과 정확도를 고려해 머신 러닝 기법 선정</a:t>
            </a:r>
            <a:endParaRPr lang="ko-Kore-KR" altLang="en-US" sz="700" dirty="0">
              <a:latin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1373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4501FF8-27AB-A64C-8001-DD1925216A2B}"/>
              </a:ext>
            </a:extLst>
          </p:cNvPr>
          <p:cNvSpPr/>
          <p:nvPr/>
        </p:nvSpPr>
        <p:spPr>
          <a:xfrm>
            <a:off x="250862" y="839299"/>
            <a:ext cx="10511873" cy="425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프로젝트 일정의 경우 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6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주 간 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14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가지 작업을 수행했으며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,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평가 예측 모델링에 중점을 두고 진행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Helvetica" panose="020B0604020202020204" pitchFamily="34" charset="0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250890-E9C4-9642-8364-3A09F6ABAB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610193"/>
              </p:ext>
            </p:extLst>
          </p:nvPr>
        </p:nvGraphicFramePr>
        <p:xfrm>
          <a:off x="635286" y="1432499"/>
          <a:ext cx="9956796" cy="504793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10946">
                  <a:extLst>
                    <a:ext uri="{9D8B030D-6E8A-4147-A177-3AD203B41FA5}">
                      <a16:colId xmlns:a16="http://schemas.microsoft.com/office/drawing/2014/main" val="4082885385"/>
                    </a:ext>
                  </a:extLst>
                </a:gridCol>
                <a:gridCol w="1877319">
                  <a:extLst>
                    <a:ext uri="{9D8B030D-6E8A-4147-A177-3AD203B41FA5}">
                      <a16:colId xmlns:a16="http://schemas.microsoft.com/office/drawing/2014/main" val="3338936379"/>
                    </a:ext>
                  </a:extLst>
                </a:gridCol>
                <a:gridCol w="966933">
                  <a:extLst>
                    <a:ext uri="{9D8B030D-6E8A-4147-A177-3AD203B41FA5}">
                      <a16:colId xmlns:a16="http://schemas.microsoft.com/office/drawing/2014/main" val="3160526827"/>
                    </a:ext>
                  </a:extLst>
                </a:gridCol>
                <a:gridCol w="966933">
                  <a:extLst>
                    <a:ext uri="{9D8B030D-6E8A-4147-A177-3AD203B41FA5}">
                      <a16:colId xmlns:a16="http://schemas.microsoft.com/office/drawing/2014/main" val="1331877026"/>
                    </a:ext>
                  </a:extLst>
                </a:gridCol>
                <a:gridCol w="966933">
                  <a:extLst>
                    <a:ext uri="{9D8B030D-6E8A-4147-A177-3AD203B41FA5}">
                      <a16:colId xmlns:a16="http://schemas.microsoft.com/office/drawing/2014/main" val="2442699504"/>
                    </a:ext>
                  </a:extLst>
                </a:gridCol>
                <a:gridCol w="966933">
                  <a:extLst>
                    <a:ext uri="{9D8B030D-6E8A-4147-A177-3AD203B41FA5}">
                      <a16:colId xmlns:a16="http://schemas.microsoft.com/office/drawing/2014/main" val="3381655054"/>
                    </a:ext>
                  </a:extLst>
                </a:gridCol>
                <a:gridCol w="966933">
                  <a:extLst>
                    <a:ext uri="{9D8B030D-6E8A-4147-A177-3AD203B41FA5}">
                      <a16:colId xmlns:a16="http://schemas.microsoft.com/office/drawing/2014/main" val="2389661132"/>
                    </a:ext>
                  </a:extLst>
                </a:gridCol>
                <a:gridCol w="966933">
                  <a:extLst>
                    <a:ext uri="{9D8B030D-6E8A-4147-A177-3AD203B41FA5}">
                      <a16:colId xmlns:a16="http://schemas.microsoft.com/office/drawing/2014/main" val="3525325110"/>
                    </a:ext>
                  </a:extLst>
                </a:gridCol>
                <a:gridCol w="966933">
                  <a:extLst>
                    <a:ext uri="{9D8B030D-6E8A-4147-A177-3AD203B41FA5}">
                      <a16:colId xmlns:a16="http://schemas.microsoft.com/office/drawing/2014/main" val="1763541679"/>
                    </a:ext>
                  </a:extLst>
                </a:gridCol>
              </a:tblGrid>
              <a:tr h="208069"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구분</a:t>
                      </a:r>
                      <a:endParaRPr lang="ko-KR" altLang="en-US" sz="1200" b="1" i="0" dirty="0">
                        <a:solidFill>
                          <a:schemeClr val="bg1"/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C0024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작업</a:t>
                      </a:r>
                      <a:endParaRPr lang="ko-KR" altLang="en-US" sz="1200" b="1" i="0" dirty="0">
                        <a:solidFill>
                          <a:schemeClr val="bg1"/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>
                    <a:solidFill>
                      <a:srgbClr val="EC0024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수행 일정</a:t>
                      </a:r>
                      <a:endParaRPr lang="ko-KR" altLang="en-US" sz="1200" b="1" i="0" dirty="0">
                        <a:solidFill>
                          <a:schemeClr val="bg1"/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002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4608373"/>
                  </a:ext>
                </a:extLst>
              </a:tr>
              <a:tr h="253812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NanumGothic" panose="020D0604000000000000" pitchFamily="34" charset="-127"/>
                        </a:rPr>
                        <a:t>6</a:t>
                      </a:r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월 셋째 주</a:t>
                      </a:r>
                      <a:endParaRPr lang="ko-Kore-KR" altLang="en-US" sz="1200" b="1" i="0" dirty="0">
                        <a:solidFill>
                          <a:schemeClr val="bg1"/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>
                    <a:solidFill>
                      <a:srgbClr val="EC002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NanumGothic" panose="020D0604000000000000" pitchFamily="34" charset="-127"/>
                        </a:rPr>
                        <a:t>6</a:t>
                      </a:r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월 넷째 주</a:t>
                      </a:r>
                      <a:endParaRPr lang="ko-Kore-KR" altLang="en-US" sz="1200" b="1" i="0" dirty="0">
                        <a:solidFill>
                          <a:schemeClr val="bg1"/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>
                    <a:solidFill>
                      <a:srgbClr val="EC002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7</a:t>
                      </a:r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NanumGothic" panose="020D0604000000000000" pitchFamily="34" charset="-127"/>
                        </a:rPr>
                        <a:t>월 첫째 주</a:t>
                      </a:r>
                      <a:endParaRPr lang="ko-Kore-KR" altLang="en-US" sz="1200" b="1" i="0" dirty="0">
                        <a:solidFill>
                          <a:schemeClr val="bg1"/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>
                    <a:solidFill>
                      <a:srgbClr val="EC002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7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월 둘째 주</a:t>
                      </a:r>
                      <a:endParaRPr kumimoji="0" lang="ko-Kore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NanumGothic" panose="020D0604000000000000" pitchFamily="34" charset="-127"/>
                        <a:ea typeface="+mn-ea"/>
                        <a:cs typeface="+mn-cs"/>
                      </a:endParaRPr>
                    </a:p>
                  </a:txBody>
                  <a:tcPr marL="27814" marR="27814" marT="18543" marB="18543" anchor="ctr">
                    <a:solidFill>
                      <a:srgbClr val="EC002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7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월 셋째 주</a:t>
                      </a:r>
                      <a:endParaRPr kumimoji="0" lang="ko-Kore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NanumGothic" panose="020D0604000000000000" pitchFamily="34" charset="-127"/>
                        <a:ea typeface="+mn-ea"/>
                        <a:cs typeface="+mn-cs"/>
                      </a:endParaRPr>
                    </a:p>
                  </a:txBody>
                  <a:tcPr marL="27814" marR="27814" marT="18543" marB="18543" anchor="ctr">
                    <a:solidFill>
                      <a:srgbClr val="EC002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7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월 넷째 주</a:t>
                      </a:r>
                      <a:endParaRPr kumimoji="0" lang="ko-Kore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NanumGothic" panose="020D0604000000000000" pitchFamily="34" charset="-127"/>
                        <a:ea typeface="+mn-ea"/>
                        <a:cs typeface="+mn-cs"/>
                      </a:endParaRPr>
                    </a:p>
                  </a:txBody>
                  <a:tcPr marL="27814" marR="27814" marT="18543" marB="18543" anchor="ctr">
                    <a:solidFill>
                      <a:srgbClr val="EC002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8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월 첫째 주</a:t>
                      </a:r>
                      <a:endParaRPr kumimoji="0" lang="ko-Kore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NanumGothic" panose="020D0604000000000000" pitchFamily="34" charset="-127"/>
                        <a:ea typeface="+mn-ea"/>
                        <a:cs typeface="+mn-cs"/>
                      </a:endParaRPr>
                    </a:p>
                  </a:txBody>
                  <a:tcPr marL="27814" marR="27814" marT="18543" marB="18543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00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729367"/>
                  </a:ext>
                </a:extLst>
              </a:tr>
              <a:tr h="327575">
                <a:tc rowSpan="3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평가 지표 선정</a:t>
                      </a:r>
                      <a:endParaRPr lang="ko-KR" altLang="en-US" sz="12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지표 수집</a:t>
                      </a:r>
                      <a:endParaRPr lang="en" sz="12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66036206"/>
                  </a:ext>
                </a:extLst>
              </a:tr>
              <a:tr h="3275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지표 통합</a:t>
                      </a:r>
                      <a:endParaRPr lang="en" sz="12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21506090"/>
                  </a:ext>
                </a:extLst>
              </a:tr>
              <a:tr h="3275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지표 선정</a:t>
                      </a:r>
                      <a:endParaRPr lang="en" sz="12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65302119"/>
                  </a:ext>
                </a:extLst>
              </a:tr>
              <a:tr h="327575">
                <a:tc rowSpan="3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데이터 </a:t>
                      </a:r>
                      <a:r>
                        <a:rPr lang="ko-KR" altLang="en-US" sz="1000" b="1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</a:rPr>
                        <a:t>크롤링</a:t>
                      </a:r>
                      <a:endParaRPr lang="ko-KR" altLang="en-US" sz="12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</a:rPr>
                        <a:t>RPA </a:t>
                      </a:r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제작</a:t>
                      </a:r>
                      <a:endParaRPr lang="en" sz="12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09297836"/>
                  </a:ext>
                </a:extLst>
              </a:tr>
              <a:tr h="3275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기업 공시 </a:t>
                      </a:r>
                      <a:r>
                        <a:rPr lang="ko-KR" altLang="en-US" sz="10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</a:rPr>
                        <a:t>크롤링</a:t>
                      </a:r>
                      <a:endParaRPr lang="en" sz="12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04557234"/>
                  </a:ext>
                </a:extLst>
              </a:tr>
              <a:tr h="3275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미디어 </a:t>
                      </a:r>
                      <a:r>
                        <a:rPr lang="ko-KR" altLang="en-US" sz="10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</a:rPr>
                        <a:t>크롤링</a:t>
                      </a:r>
                      <a:endParaRPr lang="en" sz="12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93886612"/>
                  </a:ext>
                </a:extLst>
              </a:tr>
              <a:tr h="327575"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지표 정량화</a:t>
                      </a:r>
                      <a:endParaRPr lang="ko-KR" altLang="en-US" sz="12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점수 기준 설정</a:t>
                      </a:r>
                      <a:endParaRPr lang="en" sz="12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78358725"/>
                  </a:ext>
                </a:extLst>
              </a:tr>
              <a:tr h="3275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</a:rPr>
                        <a:t>ESG </a:t>
                      </a:r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등급 부여</a:t>
                      </a:r>
                      <a:endParaRPr lang="en" sz="12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48246252"/>
                  </a:ext>
                </a:extLst>
              </a:tr>
              <a:tr h="327575">
                <a:tc rowSpan="3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평가 예측 모델링</a:t>
                      </a:r>
                      <a:endParaRPr lang="ko-KR" altLang="en-US" sz="12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</a:rPr>
                        <a:t>Training Set</a:t>
                      </a:r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데이터 수집</a:t>
                      </a:r>
                      <a:endParaRPr lang="en" sz="12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66894297"/>
                  </a:ext>
                </a:extLst>
              </a:tr>
              <a:tr h="3275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머신 러닝</a:t>
                      </a:r>
                      <a:endParaRPr lang="en" sz="12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51479434"/>
                  </a:ext>
                </a:extLst>
              </a:tr>
              <a:tr h="3275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결과 값 분석</a:t>
                      </a:r>
                      <a:endParaRPr lang="en" sz="12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41262936"/>
                  </a:ext>
                </a:extLst>
              </a:tr>
              <a:tr h="327575">
                <a:tc rowSpan="3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프로토타입</a:t>
                      </a:r>
                      <a:r>
                        <a:rPr lang="ko-KR" altLang="en-US" sz="1000" b="1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</a:rPr>
                        <a:t> 개발</a:t>
                      </a:r>
                      <a:endParaRPr lang="ko-KR" altLang="en-US" sz="12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</a:rPr>
                        <a:t>Front</a:t>
                      </a:r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</a:rPr>
                        <a:t>-end</a:t>
                      </a:r>
                      <a:r>
                        <a:rPr lang="en-US" sz="1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설계</a:t>
                      </a:r>
                      <a:endParaRPr lang="en" sz="12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908390"/>
                  </a:ext>
                </a:extLst>
              </a:tr>
              <a:tr h="3275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</a:rPr>
                        <a:t>Back-end </a:t>
                      </a:r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설계</a:t>
                      </a:r>
                      <a:endParaRPr lang="en" sz="12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69962"/>
                  </a:ext>
                </a:extLst>
              </a:tr>
              <a:tr h="3275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프로토타이핑</a:t>
                      </a:r>
                      <a:endParaRPr lang="en" sz="12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/>
                </a:tc>
                <a:tc>
                  <a:txBody>
                    <a:bodyPr/>
                    <a:lstStyle/>
                    <a:p>
                      <a:pPr fontAlgn="ctr"/>
                      <a:endParaRPr lang="ko-Kore-KR" altLang="en-US" sz="1050" b="0" i="0" dirty="0"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27814" marR="27814" marT="18543" marB="18543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172468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12C8CC9E-23D6-CB44-9F92-E5CFA0DE3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0775" y="18695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 dirty="0">
              <a:latin typeface="NanumGothic" panose="020D0604000000000000" pitchFamily="34" charset="-127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84C48D5B-35E5-8045-84B9-738346A31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862" y="211315"/>
            <a:ext cx="384424" cy="29930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39953C-3101-064A-A31F-3F0801C07A61}"/>
              </a:ext>
            </a:extLst>
          </p:cNvPr>
          <p:cNvSpPr/>
          <p:nvPr/>
        </p:nvSpPr>
        <p:spPr>
          <a:xfrm>
            <a:off x="3104119" y="569666"/>
            <a:ext cx="2922409" cy="26025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⦁ 문제점      ⦁ 필요성</a:t>
            </a:r>
            <a:r>
              <a:rPr lang="en-US" altLang="ko-KR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⦁ 절차    ⦁ 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일정</a:t>
            </a:r>
            <a:endParaRPr lang="ko-KR" altLang="en-US" sz="900" b="1" dirty="0">
              <a:solidFill>
                <a:srgbClr val="FF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8B60CDC-B1A1-6C4D-869A-71A2F0F65B5A}"/>
              </a:ext>
            </a:extLst>
          </p:cNvPr>
          <p:cNvGrpSpPr/>
          <p:nvPr/>
        </p:nvGrpSpPr>
        <p:grpSpPr>
          <a:xfrm>
            <a:off x="2656114" y="252512"/>
            <a:ext cx="7002863" cy="307777"/>
            <a:chOff x="3000827" y="252512"/>
            <a:chExt cx="7002863" cy="30777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E83833A-CFC1-3E45-8095-F6DD244E3E6F}"/>
                </a:ext>
              </a:extLst>
            </p:cNvPr>
            <p:cNvSpPr txBox="1"/>
            <p:nvPr/>
          </p:nvSpPr>
          <p:spPr>
            <a:xfrm>
              <a:off x="3000827" y="252512"/>
              <a:ext cx="9869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Idea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B770060-E56E-FE41-95B9-43ED9104AC63}"/>
                </a:ext>
              </a:extLst>
            </p:cNvPr>
            <p:cNvSpPr txBox="1"/>
            <p:nvPr/>
          </p:nvSpPr>
          <p:spPr>
            <a:xfrm>
              <a:off x="404571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D002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Problem &amp; Needs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D0024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9A33D2-3658-AC46-B2E2-3252DA063CA9}"/>
                </a:ext>
              </a:extLst>
            </p:cNvPr>
            <p:cNvSpPr txBox="1"/>
            <p:nvPr/>
          </p:nvSpPr>
          <p:spPr>
            <a:xfrm>
              <a:off x="5725315" y="252512"/>
              <a:ext cx="1042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Solution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2D0776E-7019-A245-92B4-19BB0AF4B43B}"/>
                </a:ext>
              </a:extLst>
            </p:cNvPr>
            <p:cNvSpPr txBox="1"/>
            <p:nvPr/>
          </p:nvSpPr>
          <p:spPr>
            <a:xfrm>
              <a:off x="6825491" y="252512"/>
              <a:ext cx="14985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Business Model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21599DA-6FE4-2842-A632-563C6A0A6A5F}"/>
                </a:ext>
              </a:extLst>
            </p:cNvPr>
            <p:cNvSpPr txBox="1"/>
            <p:nvPr/>
          </p:nvSpPr>
          <p:spPr>
            <a:xfrm>
              <a:off x="838200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Growth Strategy 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1121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6185F2F-2F92-40CF-B393-9D5EAEDEC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862" y="211315"/>
            <a:ext cx="384424" cy="299302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2286B15-7D63-B442-8AB1-8EC045C52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08889"/>
              </p:ext>
            </p:extLst>
          </p:nvPr>
        </p:nvGraphicFramePr>
        <p:xfrm>
          <a:off x="635286" y="1370592"/>
          <a:ext cx="5994113" cy="558067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09353">
                  <a:extLst>
                    <a:ext uri="{9D8B030D-6E8A-4147-A177-3AD203B41FA5}">
                      <a16:colId xmlns:a16="http://schemas.microsoft.com/office/drawing/2014/main" val="2517804750"/>
                    </a:ext>
                  </a:extLst>
                </a:gridCol>
                <a:gridCol w="1600639">
                  <a:extLst>
                    <a:ext uri="{9D8B030D-6E8A-4147-A177-3AD203B41FA5}">
                      <a16:colId xmlns:a16="http://schemas.microsoft.com/office/drawing/2014/main" val="3968782919"/>
                    </a:ext>
                  </a:extLst>
                </a:gridCol>
                <a:gridCol w="2318682">
                  <a:extLst>
                    <a:ext uri="{9D8B030D-6E8A-4147-A177-3AD203B41FA5}">
                      <a16:colId xmlns:a16="http://schemas.microsoft.com/office/drawing/2014/main" val="4293070043"/>
                    </a:ext>
                  </a:extLst>
                </a:gridCol>
                <a:gridCol w="1265439">
                  <a:extLst>
                    <a:ext uri="{9D8B030D-6E8A-4147-A177-3AD203B41FA5}">
                      <a16:colId xmlns:a16="http://schemas.microsoft.com/office/drawing/2014/main" val="786578102"/>
                    </a:ext>
                  </a:extLst>
                </a:gridCol>
              </a:tblGrid>
              <a:tr h="21106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항목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6435" marR="6435" marT="64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C002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지표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6435" marR="6435" marT="6435" marB="0" anchor="ctr">
                    <a:solidFill>
                      <a:srgbClr val="EC002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세부 지표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6435" marR="6435" marT="6435" marB="0" anchor="ctr">
                    <a:solidFill>
                      <a:srgbClr val="EC002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데이터 존재 여부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6435" marR="6435" marT="643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00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0464135"/>
                  </a:ext>
                </a:extLst>
              </a:tr>
              <a:tr h="29832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온실가스 배출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직접 배출량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(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Scope1)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회사가 소유하고 관리하는 물리적 장치나 공장에서 대기중으로 방출하는 온실가스 배출량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환경부 온실가스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종합센터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021988"/>
                  </a:ext>
                </a:extLst>
              </a:tr>
              <a:tr h="298322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간접 배출량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(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Scope2)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회사가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소비용으로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매입 또는 획득한 전기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냉난방 및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증기배출에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 기인한 온실가스 배출량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환경부 온실가스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종합센터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33500256"/>
                  </a:ext>
                </a:extLst>
              </a:tr>
              <a:tr h="298322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배출 집약도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활동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생산 기타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조직별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 미터법의 단위당 배출된 온실가스 배출량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환경부 온실가스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종합센터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95951488"/>
                  </a:ext>
                </a:extLst>
              </a:tr>
              <a:tr h="15476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에너지사용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직접 에너지 사용량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조직이 소유하거나 관리하는 주체의 에너지 소비량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한국에너지공단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46894215"/>
                  </a:ext>
                </a:extLst>
              </a:tr>
              <a:tr h="298322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간접 에너지 사용량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판매제품의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사용 및 폐기처리 등 조직 밖에서 소비된 에너지 소비량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한국에너지공단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6217106"/>
                  </a:ext>
                </a:extLst>
              </a:tr>
              <a:tr h="1547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물사용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물 사용 총량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조직의 물 사용 총량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수자원공사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2461068"/>
                  </a:ext>
                </a:extLst>
              </a:tr>
              <a:tr h="1547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폐기물 배출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폐기물 배출 총량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매립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재활용 등 처리 방법 별로 폐기물의 총 중량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환경부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94360739"/>
                  </a:ext>
                </a:extLst>
              </a:tr>
              <a:tr h="1547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법규위반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사고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환경 법규 위반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사고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환경 법규 위반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환경 관련 사고 건수 및 조치 내용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환경부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33979374"/>
                  </a:ext>
                </a:extLst>
              </a:tr>
              <a:tr h="154769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환경경영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정책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환경정책 및 조직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뉴스 및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기사자료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크롤링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17254372"/>
                  </a:ext>
                </a:extLst>
              </a:tr>
              <a:tr h="15476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기후변화 대응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뉴스 및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기사자료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크롤링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39612047"/>
                  </a:ext>
                </a:extLst>
              </a:tr>
              <a:tr h="15476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성과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친환경 비즈니스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뉴스 및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기사자료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크롤링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09720755"/>
                  </a:ext>
                </a:extLst>
              </a:tr>
              <a:tr h="15476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폐기물 배출량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재활용률 등 환경경영 성과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뉴스 및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기사자료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크롤링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33586483"/>
                  </a:ext>
                </a:extLst>
              </a:tr>
              <a:tr h="15476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이해관계자 소통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뉴스 및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기사자료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크롤링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9984862"/>
                  </a:ext>
                </a:extLst>
              </a:tr>
              <a:tr h="15476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검증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협력업체 환경경영 지원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뉴스 및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기사자료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크롤링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84168935"/>
                  </a:ext>
                </a:extLst>
              </a:tr>
              <a:tr h="154769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친환경제품 개발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환경친화적 제품개발 노력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친환경제품 개발 활동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뉴스 및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기사자료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크롤링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14754553"/>
                  </a:ext>
                </a:extLst>
              </a:tr>
              <a:tr h="15476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친환경 특허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뉴스 및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기사자료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크롤링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28429043"/>
                  </a:ext>
                </a:extLst>
              </a:tr>
              <a:tr h="15476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친환경제품 인증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뉴스 및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기사자료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크롤링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90125906"/>
                  </a:ext>
                </a:extLst>
              </a:tr>
              <a:tr h="15476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제품환경성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개선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뉴스 및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기사자료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크롤링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63511876"/>
                  </a:ext>
                </a:extLst>
              </a:tr>
              <a:tr h="29832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온실가스 배출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직접 배출량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(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Scope1)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회사가 소유하고 관리하는 물리적 장치나 공장에서 대기중으로 방출하는 온실가스 배출량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환경부 온실가스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종합센터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1552513"/>
                  </a:ext>
                </a:extLst>
              </a:tr>
              <a:tr h="298322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간접 배출량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(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Scope2)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회사가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소비용으로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매입 또는 획득한 전기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냉난방 및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증기배출에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 기인한 온실가스 배출량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환경부 온실가스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종합센터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6043578"/>
                  </a:ext>
                </a:extLst>
              </a:tr>
              <a:tr h="298322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배출 집약도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활동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생산 기타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조직별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 미터법의 단위당 배출된 온실가스 배출량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환경부 온실가스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종합센터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7560196"/>
                  </a:ext>
                </a:extLst>
              </a:tr>
              <a:tr h="15476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에너지사용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직접 에너지 사용량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조직이 소유하거나 관리하는 주체의 에너지 소비량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한국에너지공단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33019766"/>
                  </a:ext>
                </a:extLst>
              </a:tr>
              <a:tr h="298322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간접 에너지 사용량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판매제품의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사용 및 폐기처리 등 조직 밖에서 소비된 에너지 소비량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한국에너지공단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23238585"/>
                  </a:ext>
                </a:extLst>
              </a:tr>
              <a:tr h="1547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물사용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물 사용 총량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조직의 물 사용 총량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수자원공사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05258914"/>
                  </a:ext>
                </a:extLst>
              </a:tr>
              <a:tr h="1547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폐기물 배출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폐기물 배출 총량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매립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재활용 등 처리 방법 별로 폐기물의 총 중량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환경부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60503920"/>
                  </a:ext>
                </a:extLst>
              </a:tr>
              <a:tr h="1547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법규위반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사고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환경 법규 위반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사고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환경 법규 위반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환경 관련 사고 건수 및 조치 내용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환경부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63280032"/>
                  </a:ext>
                </a:extLst>
              </a:tr>
            </a:tbl>
          </a:graphicData>
        </a:graphic>
      </p:graphicFrame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8029D733-8C2B-BE45-89BA-D5146CC030D2}"/>
              </a:ext>
            </a:extLst>
          </p:cNvPr>
          <p:cNvSpPr/>
          <p:nvPr/>
        </p:nvSpPr>
        <p:spPr>
          <a:xfrm>
            <a:off x="6739354" y="3541427"/>
            <a:ext cx="513347" cy="606798"/>
          </a:xfrm>
          <a:prstGeom prst="rightArrow">
            <a:avLst/>
          </a:prstGeom>
          <a:gradFill flip="none" rotWithShape="1">
            <a:gsLst>
              <a:gs pos="42000">
                <a:srgbClr val="EC0024"/>
              </a:gs>
              <a:gs pos="0">
                <a:schemeClr val="accent1">
                  <a:lumMod val="5000"/>
                  <a:lumOff val="9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7A44900F-FBCD-6341-8124-7EC5C4B7F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777380"/>
              </p:ext>
            </p:extLst>
          </p:nvPr>
        </p:nvGraphicFramePr>
        <p:xfrm>
          <a:off x="7303263" y="1370592"/>
          <a:ext cx="4253451" cy="41277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8826">
                  <a:extLst>
                    <a:ext uri="{9D8B030D-6E8A-4147-A177-3AD203B41FA5}">
                      <a16:colId xmlns:a16="http://schemas.microsoft.com/office/drawing/2014/main" val="3574773138"/>
                    </a:ext>
                  </a:extLst>
                </a:gridCol>
                <a:gridCol w="3154625">
                  <a:extLst>
                    <a:ext uri="{9D8B030D-6E8A-4147-A177-3AD203B41FA5}">
                      <a16:colId xmlns:a16="http://schemas.microsoft.com/office/drawing/2014/main" val="2499186144"/>
                    </a:ext>
                  </a:extLst>
                </a:gridCol>
              </a:tblGrid>
              <a:tr h="26252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b="0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</a:rPr>
                        <a:t>지표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C002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b="0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</a:rPr>
                        <a:t>선정</a:t>
                      </a:r>
                      <a:r>
                        <a:rPr lang="en-US" altLang="ko-Kore-KR" sz="1100" b="0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</a:rPr>
                        <a:t> </a:t>
                      </a:r>
                      <a:r>
                        <a:rPr lang="ko-Kore-KR" altLang="en-US" sz="1100" b="0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</a:rPr>
                        <a:t>이유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00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165978"/>
                  </a:ext>
                </a:extLst>
              </a:tr>
              <a:tr h="100175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환경 위법 지수</a:t>
                      </a:r>
                      <a:endParaRPr lang="ko-Kore-KR" altLang="en-US" sz="9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환경규제에 대한 위반 건수의 경우에는 결국 환경을 보전하기 위해 만들어진 규제에 대해서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기업이</a:t>
                      </a:r>
                      <a:r>
                        <a:rPr lang="ko-KR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얼마나 인지하고 있는지를 파악하는 부분이기 때문에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중요하다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생각했습니다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.</a:t>
                      </a:r>
                      <a:endParaRPr lang="en-US" altLang="ko-Kore-KR" sz="800" b="0" i="0" kern="12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+mn-ea"/>
                        <a:cs typeface="+mn-cs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전 세계적으로 규제를 위반한 기업들을 대상으로 </a:t>
                      </a:r>
                      <a:r>
                        <a:rPr lang="ko-KR" altLang="ko-Kore-KR" sz="800" b="0" i="0" kern="1200" dirty="0" err="1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탄소배출세</a:t>
                      </a:r>
                      <a:r>
                        <a:rPr lang="ko-KR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혹은 환경 부담금 등을 부과하는 추세를 고려하게 되면</a:t>
                      </a:r>
                      <a:r>
                        <a:rPr lang="en-US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이러한 부분이 가장 우선적으로 나타내야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한다고 판단했습니다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.</a:t>
                      </a:r>
                      <a:endParaRPr lang="ko-Kore-KR" altLang="ko-Kore-KR" sz="800" b="0" i="0" kern="12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24719477"/>
                  </a:ext>
                </a:extLst>
              </a:tr>
              <a:tr h="7049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재생에너지 사용 비율</a:t>
                      </a:r>
                      <a:endParaRPr lang="ko-Kore-KR" altLang="en-US" sz="9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재생에너지 사용</a:t>
                      </a:r>
                      <a:r>
                        <a:rPr lang="ko-Kore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비율은 기업의 환경 측면에 노력을 파악하는데 있어서 매우 중요한 지표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입니다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재생에너지를 얼마만큼 사용하는지에 따라서 기업의 환경적 측면의 노력을 알아볼 수 있는 부분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이라 판단하였습니다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.</a:t>
                      </a:r>
                      <a:endParaRPr lang="ko-Kore-KR" altLang="en-US" sz="8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6932504"/>
                  </a:ext>
                </a:extLst>
              </a:tr>
              <a:tr h="40812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온실가스 사용 비율</a:t>
                      </a:r>
                      <a:endParaRPr lang="ko-Kore-KR" altLang="en-US" sz="9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온실가스 관련 에너지를 활용한다는 점은 </a:t>
                      </a:r>
                      <a:r>
                        <a:rPr lang="en-US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차적이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나</a:t>
                      </a:r>
                      <a:r>
                        <a:rPr lang="ko-KR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직접적으로 환경에 유해를 가하는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행위이기에 중요하다 판단하였습니다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.</a:t>
                      </a:r>
                      <a:endParaRPr lang="ko-Kore-KR" altLang="ko-Kore-KR" sz="800" b="0" i="0" kern="12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2012003"/>
                  </a:ext>
                </a:extLst>
              </a:tr>
              <a:tr h="704939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0" i="0" dirty="0">
                          <a:latin typeface="NanumGothic" panose="020D0604000000000000" pitchFamily="34" charset="-127"/>
                        </a:rPr>
                        <a:t>환경</a:t>
                      </a:r>
                      <a:r>
                        <a:rPr lang="ko-KR" altLang="en-US" sz="9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관련 수상 건수</a:t>
                      </a:r>
                      <a:endParaRPr lang="ko-Kore-KR" altLang="en-US" sz="9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ctr">
                        <a:buFont typeface="Wingdings" pitchFamily="2" charset="2"/>
                        <a:buChar char="§"/>
                      </a:pPr>
                      <a:r>
                        <a:rPr lang="ko-KR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환경관련해서 수상을 받거나 인증을 받은 기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업</a:t>
                      </a:r>
                      <a:r>
                        <a:rPr lang="ko-KR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들이 많이 있다는 것을 확인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할 수 있었습니다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.</a:t>
                      </a:r>
                    </a:p>
                    <a:p>
                      <a:pPr marL="171450" indent="-171450" algn="ctr">
                        <a:buFont typeface="Wingdings" pitchFamily="2" charset="2"/>
                        <a:buChar char="§"/>
                      </a:pPr>
                      <a:r>
                        <a:rPr lang="ko-KR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이러한 수상 요소와 경력은 기업의 환경적 노력을 평가하기에 객관적이고 효과적인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지표라고 판단하였습니다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.</a:t>
                      </a:r>
                      <a:endParaRPr lang="ko-Kore-KR" altLang="en-US" sz="8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22804830"/>
                  </a:ext>
                </a:extLst>
              </a:tr>
              <a:tr h="996386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0" i="0" dirty="0">
                          <a:latin typeface="NanumGothic" panose="020D0604000000000000" pitchFamily="34" charset="-127"/>
                        </a:rPr>
                        <a:t>기후</a:t>
                      </a:r>
                      <a:r>
                        <a:rPr lang="ko-KR" altLang="en-US" sz="9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변화 대응 점수</a:t>
                      </a:r>
                      <a:endParaRPr lang="ko-Kore-KR" altLang="en-US" sz="9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ctr">
                        <a:buFont typeface="Wingdings" pitchFamily="2" charset="2"/>
                        <a:buChar char="§"/>
                      </a:pPr>
                      <a:r>
                        <a:rPr lang="en-US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E</a:t>
                      </a:r>
                      <a:r>
                        <a:rPr lang="ko-KR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의 측면에서 기업이 기후변화에 대응하는 것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은 </a:t>
                      </a:r>
                      <a:r>
                        <a:rPr lang="ko-KR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중요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합니다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.</a:t>
                      </a:r>
                    </a:p>
                    <a:p>
                      <a:pPr marL="171450" indent="-171450" algn="ctr">
                        <a:buFont typeface="Wingdings" pitchFamily="2" charset="2"/>
                        <a:buChar char="§"/>
                      </a:pPr>
                      <a:r>
                        <a:rPr lang="ko-KR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특히 기후변화는 앞으로 기업들이 당면한 과제이며 정부에 적극적인 노력이 진행되는 범주이기에</a:t>
                      </a:r>
                      <a:r>
                        <a:rPr lang="en-US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미래에는 기업에 대한 기후변화 관련 규제와 인센티브가 늘어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날 것이라 판단하였습니다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.</a:t>
                      </a:r>
                      <a:endParaRPr lang="ko-Kore-KR" altLang="en-US" sz="8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65097375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628BD7A1-DEC1-6D49-93F6-6C8E0E085A7A}"/>
              </a:ext>
            </a:extLst>
          </p:cNvPr>
          <p:cNvSpPr/>
          <p:nvPr/>
        </p:nvSpPr>
        <p:spPr>
          <a:xfrm>
            <a:off x="250862" y="839299"/>
            <a:ext cx="10511873" cy="794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초기 모델링을 위해 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환경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(E) 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지표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를 환경 위법 지수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,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재생에너지 사용 비율 등 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5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가지로 선정함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Helvetica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Helvetica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61D5900-2EF9-BF45-8860-A6F53D1453A5}"/>
              </a:ext>
            </a:extLst>
          </p:cNvPr>
          <p:cNvSpPr/>
          <p:nvPr/>
        </p:nvSpPr>
        <p:spPr>
          <a:xfrm>
            <a:off x="3821291" y="578606"/>
            <a:ext cx="4215999" cy="26025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⦁ 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지표 선정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  ⦁ 데이터 </a:t>
            </a:r>
            <a:r>
              <a:rPr lang="ko-KR" altLang="en-US" sz="9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크롤링</a:t>
            </a:r>
            <a:r>
              <a:rPr lang="en-US" altLang="ko-KR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⦁ 지표 정량화      ⦁ 모델링</a:t>
            </a:r>
            <a:r>
              <a:rPr lang="en-US" altLang="ko-KR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⦁ </a:t>
            </a:r>
            <a:r>
              <a:rPr lang="ko-KR" altLang="en-US" sz="9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프로토타입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개발</a:t>
            </a:r>
            <a:endParaRPr lang="ko-KR" altLang="en-US" sz="9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993A75B-2D85-2A4D-863D-D218B56FB1B6}"/>
              </a:ext>
            </a:extLst>
          </p:cNvPr>
          <p:cNvSpPr/>
          <p:nvPr/>
        </p:nvSpPr>
        <p:spPr>
          <a:xfrm>
            <a:off x="9996672" y="5487408"/>
            <a:ext cx="154401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※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전문가 자문을 통해 선정</a:t>
            </a:r>
            <a:endParaRPr lang="ko-Kore-KR" altLang="en-US" sz="900" dirty="0">
              <a:latin typeface="NanumGothic" panose="020D0604000000000000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CC926ED-C593-6345-9935-FB8E51967178}"/>
              </a:ext>
            </a:extLst>
          </p:cNvPr>
          <p:cNvGrpSpPr/>
          <p:nvPr/>
        </p:nvGrpSpPr>
        <p:grpSpPr>
          <a:xfrm>
            <a:off x="2656114" y="252512"/>
            <a:ext cx="7002863" cy="307777"/>
            <a:chOff x="3000827" y="252512"/>
            <a:chExt cx="7002863" cy="30777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D4A705F-D8F4-9D4C-8ADC-4999D8519159}"/>
                </a:ext>
              </a:extLst>
            </p:cNvPr>
            <p:cNvSpPr txBox="1"/>
            <p:nvPr/>
          </p:nvSpPr>
          <p:spPr>
            <a:xfrm>
              <a:off x="3000827" y="252512"/>
              <a:ext cx="9869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Idea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6D8B58A-D973-B64E-BD13-24AD9857D4C6}"/>
                </a:ext>
              </a:extLst>
            </p:cNvPr>
            <p:cNvSpPr txBox="1"/>
            <p:nvPr/>
          </p:nvSpPr>
          <p:spPr>
            <a:xfrm>
              <a:off x="404571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Problem &amp; Needs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202D8D-0BD4-AA47-A3E9-ADC1EF32FDA8}"/>
                </a:ext>
              </a:extLst>
            </p:cNvPr>
            <p:cNvSpPr txBox="1"/>
            <p:nvPr/>
          </p:nvSpPr>
          <p:spPr>
            <a:xfrm>
              <a:off x="5725315" y="252512"/>
              <a:ext cx="1042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C002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Solution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255562-3768-2348-86EB-1F2C22F60E44}"/>
                </a:ext>
              </a:extLst>
            </p:cNvPr>
            <p:cNvSpPr txBox="1"/>
            <p:nvPr/>
          </p:nvSpPr>
          <p:spPr>
            <a:xfrm>
              <a:off x="6825491" y="252512"/>
              <a:ext cx="14985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Business Model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56A6FE-9AD9-5946-A9AF-89C17392E774}"/>
                </a:ext>
              </a:extLst>
            </p:cNvPr>
            <p:cNvSpPr txBox="1"/>
            <p:nvPr/>
          </p:nvSpPr>
          <p:spPr>
            <a:xfrm>
              <a:off x="838200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Growth Strategy 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1951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6185F2F-2F92-40CF-B393-9D5EAEDEC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862" y="211315"/>
            <a:ext cx="384424" cy="29930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28BD7A1-DEC1-6D49-93F6-6C8E0E085A7A}"/>
              </a:ext>
            </a:extLst>
          </p:cNvPr>
          <p:cNvSpPr/>
          <p:nvPr/>
        </p:nvSpPr>
        <p:spPr>
          <a:xfrm>
            <a:off x="250862" y="839299"/>
            <a:ext cx="10511873" cy="794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초기 모델링을 위해 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사회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(S) 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지표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를 평균 연봉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,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사회 봉사 지수 등 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5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가지로 선정함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Helvetica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Helvetica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61D5900-2EF9-BF45-8860-A6F53D1453A5}"/>
              </a:ext>
            </a:extLst>
          </p:cNvPr>
          <p:cNvSpPr/>
          <p:nvPr/>
        </p:nvSpPr>
        <p:spPr>
          <a:xfrm>
            <a:off x="3821291" y="578606"/>
            <a:ext cx="4215999" cy="26025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⦁ 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지표 선정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  ⦁ 데이터 </a:t>
            </a:r>
            <a:r>
              <a:rPr lang="ko-KR" altLang="en-US" sz="9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크롤링</a:t>
            </a:r>
            <a:r>
              <a:rPr lang="en-US" altLang="ko-KR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⦁ 지표 정량화      ⦁ 모델링</a:t>
            </a:r>
            <a:r>
              <a:rPr lang="en-US" altLang="ko-KR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⦁ </a:t>
            </a:r>
            <a:r>
              <a:rPr lang="ko-KR" altLang="en-US" sz="9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프로토타입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개발</a:t>
            </a:r>
            <a:endParaRPr lang="ko-KR" altLang="en-US" sz="9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3C6DD7A-F01D-5545-B8DC-144D6F6B2D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558481"/>
              </p:ext>
            </p:extLst>
          </p:nvPr>
        </p:nvGraphicFramePr>
        <p:xfrm>
          <a:off x="635286" y="1377828"/>
          <a:ext cx="5994113" cy="53834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09353">
                  <a:extLst>
                    <a:ext uri="{9D8B030D-6E8A-4147-A177-3AD203B41FA5}">
                      <a16:colId xmlns:a16="http://schemas.microsoft.com/office/drawing/2014/main" val="2517804750"/>
                    </a:ext>
                  </a:extLst>
                </a:gridCol>
                <a:gridCol w="1600639">
                  <a:extLst>
                    <a:ext uri="{9D8B030D-6E8A-4147-A177-3AD203B41FA5}">
                      <a16:colId xmlns:a16="http://schemas.microsoft.com/office/drawing/2014/main" val="3968782919"/>
                    </a:ext>
                  </a:extLst>
                </a:gridCol>
                <a:gridCol w="2318682">
                  <a:extLst>
                    <a:ext uri="{9D8B030D-6E8A-4147-A177-3AD203B41FA5}">
                      <a16:colId xmlns:a16="http://schemas.microsoft.com/office/drawing/2014/main" val="4293070043"/>
                    </a:ext>
                  </a:extLst>
                </a:gridCol>
                <a:gridCol w="1265439">
                  <a:extLst>
                    <a:ext uri="{9D8B030D-6E8A-4147-A177-3AD203B41FA5}">
                      <a16:colId xmlns:a16="http://schemas.microsoft.com/office/drawing/2014/main" val="786578102"/>
                    </a:ext>
                  </a:extLst>
                </a:gridCol>
              </a:tblGrid>
              <a:tr h="21106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항목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6435" marR="6435" marT="64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C002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지표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6435" marR="6435" marT="6435" marB="0" anchor="ctr">
                    <a:solidFill>
                      <a:srgbClr val="EC002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세부 지표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6435" marR="6435" marT="6435" marB="0" anchor="ctr">
                    <a:solidFill>
                      <a:srgbClr val="EC002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데이터 존재 여부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6435" marR="6435" marT="643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00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0464135"/>
                  </a:ext>
                </a:extLst>
              </a:tr>
              <a:tr h="298322"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임직원현황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평등 및 다양성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성별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고용형태별 임직원 현황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021988"/>
                  </a:ext>
                </a:extLst>
              </a:tr>
              <a:tr h="298322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차별 관련 제재 건수 및 조치 내용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뉴스 및 기사 내용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33500256"/>
                  </a:ext>
                </a:extLst>
              </a:tr>
              <a:tr h="298322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인적자원관리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임직원 교육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95951488"/>
                  </a:ext>
                </a:extLst>
              </a:tr>
              <a:tr h="15476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역량 개발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46894215"/>
                  </a:ext>
                </a:extLst>
              </a:tr>
              <a:tr h="298322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급여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6217106"/>
                  </a:ext>
                </a:extLst>
              </a:tr>
              <a:tr h="15476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복리후생비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2461068"/>
                  </a:ext>
                </a:extLst>
              </a:tr>
              <a:tr h="15476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고용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94360739"/>
                  </a:ext>
                </a:extLst>
              </a:tr>
              <a:tr h="15476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조직문화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33979374"/>
                  </a:ext>
                </a:extLst>
              </a:tr>
              <a:tr h="15476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인권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인권정책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17254372"/>
                  </a:ext>
                </a:extLst>
              </a:tr>
              <a:tr h="15476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교육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39612047"/>
                  </a:ext>
                </a:extLst>
              </a:tr>
              <a:tr h="15476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노동관행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09720755"/>
                  </a:ext>
                </a:extLst>
              </a:tr>
              <a:tr h="15476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신규고용 및 이직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신규 고용 근로자 및 이직 근로자 현황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33586483"/>
                  </a:ext>
                </a:extLst>
              </a:tr>
              <a:tr h="15476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청년인턴 채용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청년인턴 채용 현황 및 정규직 전환 비율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9984862"/>
                  </a:ext>
                </a:extLst>
              </a:tr>
              <a:tr h="15476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육아휴직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육아휴직 사용 임직원 현황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84168935"/>
                  </a:ext>
                </a:extLst>
              </a:tr>
              <a:tr h="154769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안전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보건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산업재해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업무상 사망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부상 및 질병 건수 및 조치 내용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뉴스 및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기사자료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크롤링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14754553"/>
                  </a:ext>
                </a:extLst>
              </a:tr>
              <a:tr h="15476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근로환경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사업장 안전관련 사항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뉴스 및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기사자료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크롤링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28429043"/>
                  </a:ext>
                </a:extLst>
              </a:tr>
              <a:tr h="15476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보건안전시스템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한국산업안전보건공단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90125906"/>
                  </a:ext>
                </a:extLst>
              </a:tr>
              <a:tr h="15476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안전보건경영시스템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외부인증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한국산업안전보건공단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63511876"/>
                  </a:ext>
                </a:extLst>
              </a:tr>
              <a:tr h="298322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산재다발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사업자 지정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뉴스 및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기사자료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크롤링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1552513"/>
                  </a:ext>
                </a:extLst>
              </a:tr>
              <a:tr h="298322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제품안전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제품 리콜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수거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파기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회수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시정조치 등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)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건수 및 조치 내용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뉴스 및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기사자료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크롤링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6043578"/>
                  </a:ext>
                </a:extLst>
              </a:tr>
              <a:tr h="298322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표시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광고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표시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광고 규제 위반 건수 및 조치 내용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뉴스 및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기사자료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크롤링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7560196"/>
                  </a:ext>
                </a:extLst>
              </a:tr>
              <a:tr h="1547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정보보안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개인정보 보호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개인정보 보호 위반 건수 및 조치 내용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뉴스 및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기사자료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크롤링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33019766"/>
                  </a:ext>
                </a:extLst>
              </a:tr>
              <a:tr h="298322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공정경쟁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공정경쟁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시장지배적지위 남용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내부거래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하도급거래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가맹사업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/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대리점거래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 관련 법규 위반 건수 조치 내용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뉴스 및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기사자료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크롤링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23238585"/>
                  </a:ext>
                </a:extLst>
              </a:tr>
              <a:tr h="15476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사회책임경영 정책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사회책임경영 전략 및 목표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뉴스 및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기사자료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크롤링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05258914"/>
                  </a:ext>
                </a:extLst>
              </a:tr>
              <a:tr h="15476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협력사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공급망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뉴스 및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기사자료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크롤링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60503920"/>
                  </a:ext>
                </a:extLst>
              </a:tr>
              <a:tr h="15476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동반성장 관련 성과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뉴스 및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기사자료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크롤링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63280032"/>
                  </a:ext>
                </a:extLst>
              </a:tr>
            </a:tbl>
          </a:graphicData>
        </a:graphic>
      </p:graphicFrame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523F5DD1-2B7D-6A4C-B6EF-B80BBB3FBE0D}"/>
              </a:ext>
            </a:extLst>
          </p:cNvPr>
          <p:cNvSpPr/>
          <p:nvPr/>
        </p:nvSpPr>
        <p:spPr>
          <a:xfrm>
            <a:off x="6739354" y="3548663"/>
            <a:ext cx="513347" cy="606798"/>
          </a:xfrm>
          <a:prstGeom prst="rightArrow">
            <a:avLst/>
          </a:prstGeom>
          <a:gradFill flip="none" rotWithShape="1">
            <a:gsLst>
              <a:gs pos="42000">
                <a:srgbClr val="EC0024"/>
              </a:gs>
              <a:gs pos="0">
                <a:schemeClr val="accent1">
                  <a:lumMod val="5000"/>
                  <a:lumOff val="9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</a:endParaRP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10A07555-7964-514B-8594-CC6F8B6DFD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884490"/>
              </p:ext>
            </p:extLst>
          </p:nvPr>
        </p:nvGraphicFramePr>
        <p:xfrm>
          <a:off x="7546662" y="1377830"/>
          <a:ext cx="4253451" cy="41716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8826">
                  <a:extLst>
                    <a:ext uri="{9D8B030D-6E8A-4147-A177-3AD203B41FA5}">
                      <a16:colId xmlns:a16="http://schemas.microsoft.com/office/drawing/2014/main" val="3574773138"/>
                    </a:ext>
                  </a:extLst>
                </a:gridCol>
                <a:gridCol w="3154625">
                  <a:extLst>
                    <a:ext uri="{9D8B030D-6E8A-4147-A177-3AD203B41FA5}">
                      <a16:colId xmlns:a16="http://schemas.microsoft.com/office/drawing/2014/main" val="2499186144"/>
                    </a:ext>
                  </a:extLst>
                </a:gridCol>
              </a:tblGrid>
              <a:tr h="247382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b="0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</a:rPr>
                        <a:t>지표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C002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b="0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</a:rPr>
                        <a:t>선정</a:t>
                      </a:r>
                      <a:r>
                        <a:rPr lang="en-US" altLang="ko-Kore-KR" sz="1100" b="0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</a:rPr>
                        <a:t> </a:t>
                      </a:r>
                      <a:r>
                        <a:rPr lang="ko-Kore-KR" altLang="en-US" sz="1100" b="0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</a:rPr>
                        <a:t>이유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00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165978"/>
                  </a:ext>
                </a:extLst>
              </a:tr>
              <a:tr h="94399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0" i="0" dirty="0">
                          <a:latin typeface="NanumGothic" panose="020D0604000000000000" pitchFamily="34" charset="-127"/>
                        </a:rPr>
                        <a:t>평균</a:t>
                      </a:r>
                      <a:r>
                        <a:rPr lang="ko-KR" altLang="en-US" sz="9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연봉</a:t>
                      </a:r>
                      <a:endParaRPr lang="ko-Kore-KR" altLang="en-US" sz="9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평균 연봉을 지표로 선정한 이유는 </a:t>
                      </a:r>
                      <a:r>
                        <a:rPr lang="en-US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Social </a:t>
                      </a:r>
                      <a:r>
                        <a:rPr lang="ko-KR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즉 직원들의 만족도 측면을 평가하기 위한 가장 정량적이고 직관적인 지표라고 생각했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습니</a:t>
                      </a:r>
                      <a:r>
                        <a:rPr lang="ko-KR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다</a:t>
                      </a:r>
                      <a:r>
                        <a:rPr lang="en-US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실제로 통계자료에 의하면 직원 급여가 높을수록 회사 만족도가 높다는 통계가 있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습니</a:t>
                      </a:r>
                      <a:r>
                        <a:rPr lang="ko-KR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다</a:t>
                      </a:r>
                      <a:r>
                        <a:rPr lang="en-US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이에 이를 고려하여 평균연봉을 지표로 삼았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습니</a:t>
                      </a:r>
                      <a:r>
                        <a:rPr lang="ko-KR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다</a:t>
                      </a:r>
                      <a:r>
                        <a:rPr lang="en-US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.</a:t>
                      </a:r>
                      <a:r>
                        <a:rPr lang="ko-Kore-KR" altLang="ko-Kore-KR" sz="800" b="0" i="0" dirty="0">
                          <a:effectLst/>
                          <a:latin typeface="NanumGothic" panose="020D0604000000000000" pitchFamily="34" charset="-127"/>
                        </a:rPr>
                        <a:t> </a:t>
                      </a:r>
                      <a:endParaRPr lang="ko-Kore-KR" altLang="ko-Kore-KR" sz="800" b="0" i="0" kern="12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24719477"/>
                  </a:ext>
                </a:extLst>
              </a:tr>
              <a:tr h="6642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사회 봉사 지수</a:t>
                      </a:r>
                      <a:endParaRPr lang="ko-Kore-KR" altLang="en-US" sz="9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사회 즉 </a:t>
                      </a:r>
                      <a:r>
                        <a:rPr lang="en-US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Social </a:t>
                      </a:r>
                      <a:r>
                        <a:rPr lang="ko-KR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고객과 지역사회를 위한 봉사는 매우 중요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합니</a:t>
                      </a:r>
                      <a:r>
                        <a:rPr lang="ko-KR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.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</a:t>
                      </a:r>
                      <a:r>
                        <a:rPr lang="ko-KR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특히 얼마나 기업이 지역사회를 위해 봉사하는지가 사회 지표를 나타냄에 있어 큰 역할을 한다 생각을 했기에 추가하였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습니</a:t>
                      </a:r>
                      <a:r>
                        <a:rPr lang="ko-KR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다</a:t>
                      </a:r>
                      <a:r>
                        <a:rPr lang="en-US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.</a:t>
                      </a:r>
                      <a:r>
                        <a:rPr lang="ko-Kore-KR" altLang="ko-Kore-KR" sz="800" b="0" i="0" dirty="0">
                          <a:effectLst/>
                          <a:latin typeface="NanumGothic" panose="020D0604000000000000" pitchFamily="34" charset="-127"/>
                        </a:rPr>
                        <a:t> </a:t>
                      </a:r>
                      <a:endParaRPr lang="ko-Kore-KR" altLang="en-US" sz="8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6932504"/>
                  </a:ext>
                </a:extLst>
              </a:tr>
              <a:tr h="55297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청년 고용인원 수</a:t>
                      </a:r>
                      <a:endParaRPr lang="ko-Kore-KR" altLang="en-US" sz="9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사회 지수에서 청년을 고용한 인원을 통해 </a:t>
                      </a:r>
                      <a:r>
                        <a:rPr lang="en-US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S</a:t>
                      </a:r>
                      <a:r>
                        <a:rPr lang="ko-KR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를 평가하였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습니</a:t>
                      </a:r>
                      <a:r>
                        <a:rPr lang="ko-KR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다</a:t>
                      </a:r>
                      <a:r>
                        <a:rPr lang="en-US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그러한 이유는 최근 취업난으로 인해 청년층에 대한 고용이 기업의 사회적 책임에 가장 큰 화두로 떠올랐기 때문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입니</a:t>
                      </a:r>
                      <a:r>
                        <a:rPr lang="ko-KR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다</a:t>
                      </a:r>
                      <a:r>
                        <a:rPr lang="en-US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이에 얼마만큼의 청년을 고용했는지를 평가지표로 활용하였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습니</a:t>
                      </a:r>
                      <a:r>
                        <a:rPr lang="ko-KR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다</a:t>
                      </a:r>
                      <a:r>
                        <a:rPr lang="en-US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.</a:t>
                      </a:r>
                      <a:r>
                        <a:rPr lang="ko-Kore-KR" altLang="ko-Kore-KR" sz="800" b="0" i="0" dirty="0">
                          <a:effectLst/>
                          <a:latin typeface="NanumGothic" panose="020D0604000000000000" pitchFamily="34" charset="-127"/>
                        </a:rPr>
                        <a:t> </a:t>
                      </a:r>
                      <a:endParaRPr lang="ko-Kore-KR" altLang="ko-Kore-KR" sz="800" b="0" i="0" kern="12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2012003"/>
                  </a:ext>
                </a:extLst>
              </a:tr>
              <a:tr h="6642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장애인 고용 비율</a:t>
                      </a:r>
                      <a:endParaRPr lang="ko-Kore-KR" altLang="en-US" sz="9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ctr">
                        <a:buFont typeface="Wingdings" pitchFamily="2" charset="2"/>
                        <a:buChar char="§"/>
                      </a:pPr>
                      <a:r>
                        <a:rPr lang="ko-KR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회사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</a:t>
                      </a:r>
                      <a:r>
                        <a:rPr lang="ko-KR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내에 장애를 가진 인력을 얼마나 고용했는지를 파악하는 지표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입니</a:t>
                      </a:r>
                      <a:r>
                        <a:rPr lang="ko-KR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다</a:t>
                      </a:r>
                      <a:r>
                        <a:rPr lang="en-US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결국 회사입장에서 얼마나 사회적 차원의 고용에 노력을 하는지를 알아볼 수 있는 직접적인 지표라 생각하여 선정하였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습니</a:t>
                      </a:r>
                      <a:r>
                        <a:rPr lang="ko-KR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다</a:t>
                      </a:r>
                      <a:r>
                        <a:rPr lang="en-US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. </a:t>
                      </a:r>
                      <a:endParaRPr lang="ko-Kore-KR" altLang="en-US" sz="8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22804830"/>
                  </a:ext>
                </a:extLst>
              </a:tr>
              <a:tr h="93893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여성 임직원 비율</a:t>
                      </a:r>
                      <a:endParaRPr lang="ko-Kore-KR" altLang="en-US" sz="9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ctr">
                        <a:buFont typeface="Wingdings" pitchFamily="2" charset="2"/>
                        <a:buChar char="§"/>
                      </a:pPr>
                      <a:r>
                        <a:rPr lang="ko-KR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직원 비율에 있어서 형평성을 측정할 수 있는 양성 평등지수 관련해서는 여성 고용 비율이 적합할 것 같아서 선정하였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습니</a:t>
                      </a:r>
                      <a:r>
                        <a:rPr lang="ko-KR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다</a:t>
                      </a:r>
                      <a:r>
                        <a:rPr lang="en-US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특히 최근 들어 </a:t>
                      </a:r>
                      <a:r>
                        <a:rPr lang="en-US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ESG</a:t>
                      </a:r>
                      <a:r>
                        <a:rPr lang="ko-KR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에서 가장 중요시하는 부분이 여성에 사회진출이기 때문에 중요도를 고려하였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습니</a:t>
                      </a:r>
                      <a:r>
                        <a:rPr lang="ko-KR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다</a:t>
                      </a:r>
                      <a:r>
                        <a:rPr lang="en-US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.</a:t>
                      </a:r>
                      <a:r>
                        <a:rPr lang="ko-Kore-KR" altLang="ko-Kore-KR" sz="800" b="0" i="0" dirty="0">
                          <a:effectLst/>
                          <a:latin typeface="NanumGothic" panose="020D0604000000000000" pitchFamily="34" charset="-127"/>
                        </a:rPr>
                        <a:t> </a:t>
                      </a:r>
                      <a:endParaRPr lang="ko-Kore-KR" altLang="en-US" sz="8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65097375"/>
                  </a:ext>
                </a:extLst>
              </a:tr>
            </a:tbl>
          </a:graphicData>
        </a:graphic>
      </p:graphicFrame>
      <p:sp>
        <p:nvSpPr>
          <p:cNvPr id="30" name="직사각형 29">
            <a:extLst>
              <a:ext uri="{FF2B5EF4-FFF2-40B4-BE49-F238E27FC236}">
                <a16:creationId xmlns:a16="http://schemas.microsoft.com/office/drawing/2014/main" id="{2A636D60-38E1-9544-BFAF-5E0BCAD74FD4}"/>
              </a:ext>
            </a:extLst>
          </p:cNvPr>
          <p:cNvSpPr/>
          <p:nvPr/>
        </p:nvSpPr>
        <p:spPr>
          <a:xfrm>
            <a:off x="10240071" y="5549451"/>
            <a:ext cx="154401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※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전문가 자문을 통해 선정</a:t>
            </a:r>
            <a:endParaRPr lang="ko-Kore-KR" altLang="en-US" sz="900" dirty="0">
              <a:latin typeface="NanumGothic" panose="020D0604000000000000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E25D652-6EC2-A64B-8EE1-33203F147AB7}"/>
              </a:ext>
            </a:extLst>
          </p:cNvPr>
          <p:cNvGrpSpPr/>
          <p:nvPr/>
        </p:nvGrpSpPr>
        <p:grpSpPr>
          <a:xfrm>
            <a:off x="2656114" y="252512"/>
            <a:ext cx="7002863" cy="307777"/>
            <a:chOff x="3000827" y="252512"/>
            <a:chExt cx="7002863" cy="30777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5A11E3-CF4C-8C4D-858D-1162160A508F}"/>
                </a:ext>
              </a:extLst>
            </p:cNvPr>
            <p:cNvSpPr txBox="1"/>
            <p:nvPr/>
          </p:nvSpPr>
          <p:spPr>
            <a:xfrm>
              <a:off x="3000827" y="252512"/>
              <a:ext cx="9869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Idea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5CAC6BD-A5A2-1A45-9A22-3AC64B1FEEB4}"/>
                </a:ext>
              </a:extLst>
            </p:cNvPr>
            <p:cNvSpPr txBox="1"/>
            <p:nvPr/>
          </p:nvSpPr>
          <p:spPr>
            <a:xfrm>
              <a:off x="404571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Problem &amp; Needs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23A43A4-1EEA-1B47-B102-E243D8A404DF}"/>
                </a:ext>
              </a:extLst>
            </p:cNvPr>
            <p:cNvSpPr txBox="1"/>
            <p:nvPr/>
          </p:nvSpPr>
          <p:spPr>
            <a:xfrm>
              <a:off x="5725315" y="252512"/>
              <a:ext cx="1042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C002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Solution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30FAA51-BD1C-694E-A2B0-A0D01456A5AD}"/>
                </a:ext>
              </a:extLst>
            </p:cNvPr>
            <p:cNvSpPr txBox="1"/>
            <p:nvPr/>
          </p:nvSpPr>
          <p:spPr>
            <a:xfrm>
              <a:off x="6825491" y="252512"/>
              <a:ext cx="14985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Business Model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5B101AC-3868-6943-BF4A-E1776A6A2315}"/>
                </a:ext>
              </a:extLst>
            </p:cNvPr>
            <p:cNvSpPr txBox="1"/>
            <p:nvPr/>
          </p:nvSpPr>
          <p:spPr>
            <a:xfrm>
              <a:off x="838200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Growth Strategy 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2951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6185F2F-2F92-40CF-B393-9D5EAEDEC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862" y="211315"/>
            <a:ext cx="384424" cy="29930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28BD7A1-DEC1-6D49-93F6-6C8E0E085A7A}"/>
              </a:ext>
            </a:extLst>
          </p:cNvPr>
          <p:cNvSpPr/>
          <p:nvPr/>
        </p:nvSpPr>
        <p:spPr>
          <a:xfrm>
            <a:off x="250862" y="839299"/>
            <a:ext cx="10511873" cy="1163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초기 모델링을 위해 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지배구조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(G) 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지표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를 이사회 독립성 비율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,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지배구조 법규 위반 점수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등 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5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가지로 선정함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Helvetica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Helvetica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61D5900-2EF9-BF45-8860-A6F53D1453A5}"/>
              </a:ext>
            </a:extLst>
          </p:cNvPr>
          <p:cNvSpPr/>
          <p:nvPr/>
        </p:nvSpPr>
        <p:spPr>
          <a:xfrm>
            <a:off x="3821291" y="578606"/>
            <a:ext cx="4215999" cy="26025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⦁ 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지표 선정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  ⦁ 데이터 </a:t>
            </a:r>
            <a:r>
              <a:rPr lang="ko-KR" altLang="en-US" sz="9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크롤링</a:t>
            </a:r>
            <a:r>
              <a:rPr lang="en-US" altLang="ko-KR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⦁ 지표 정량화      ⦁ 모델링</a:t>
            </a:r>
            <a:r>
              <a:rPr lang="en-US" altLang="ko-KR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⦁ </a:t>
            </a:r>
            <a:r>
              <a:rPr lang="ko-KR" altLang="en-US" sz="9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프로토타입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개발</a:t>
            </a:r>
            <a:endParaRPr lang="ko-KR" altLang="en-US" sz="9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0F8E8C1B-15DE-9F49-B9D2-497E6E37DD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31093"/>
              </p:ext>
            </p:extLst>
          </p:nvPr>
        </p:nvGraphicFramePr>
        <p:xfrm>
          <a:off x="635286" y="1370592"/>
          <a:ext cx="5994113" cy="53834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09353">
                  <a:extLst>
                    <a:ext uri="{9D8B030D-6E8A-4147-A177-3AD203B41FA5}">
                      <a16:colId xmlns:a16="http://schemas.microsoft.com/office/drawing/2014/main" val="2517804750"/>
                    </a:ext>
                  </a:extLst>
                </a:gridCol>
                <a:gridCol w="1600639">
                  <a:extLst>
                    <a:ext uri="{9D8B030D-6E8A-4147-A177-3AD203B41FA5}">
                      <a16:colId xmlns:a16="http://schemas.microsoft.com/office/drawing/2014/main" val="3968782919"/>
                    </a:ext>
                  </a:extLst>
                </a:gridCol>
                <a:gridCol w="2318682">
                  <a:extLst>
                    <a:ext uri="{9D8B030D-6E8A-4147-A177-3AD203B41FA5}">
                      <a16:colId xmlns:a16="http://schemas.microsoft.com/office/drawing/2014/main" val="4293070043"/>
                    </a:ext>
                  </a:extLst>
                </a:gridCol>
                <a:gridCol w="1265439">
                  <a:extLst>
                    <a:ext uri="{9D8B030D-6E8A-4147-A177-3AD203B41FA5}">
                      <a16:colId xmlns:a16="http://schemas.microsoft.com/office/drawing/2014/main" val="786578102"/>
                    </a:ext>
                  </a:extLst>
                </a:gridCol>
              </a:tblGrid>
              <a:tr h="21106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항목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6435" marR="6435" marT="64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C002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지표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6435" marR="6435" marT="6435" marB="0" anchor="ctr">
                    <a:solidFill>
                      <a:srgbClr val="EC002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세부 지표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6435" marR="6435" marT="6435" marB="0" anchor="ctr">
                    <a:solidFill>
                      <a:srgbClr val="EC002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데이터 존재 여부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6435" marR="6435" marT="643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00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0464135"/>
                  </a:ext>
                </a:extLst>
              </a:tr>
              <a:tr h="298322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ESG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대응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경영진의 역할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ESG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이슈의 파악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관리와 관련한 경영진의 역할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021988"/>
                  </a:ext>
                </a:extLst>
              </a:tr>
              <a:tr h="298322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ESG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평가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ESG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위험 및 기회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ESG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관련 위험 및 기회에 대한 평가 여부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33500256"/>
                  </a:ext>
                </a:extLst>
              </a:tr>
              <a:tr h="298322"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이해관계자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이해관계자 참여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이해관계자의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ESG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프로세스 참여 방식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95951488"/>
                  </a:ext>
                </a:extLst>
              </a:tr>
              <a:tr h="15476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이사회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이사회 다양성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46894215"/>
                  </a:ext>
                </a:extLst>
              </a:tr>
              <a:tr h="298322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이사회 활동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6217106"/>
                  </a:ext>
                </a:extLst>
              </a:tr>
              <a:tr h="15476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대표이사와 이사회 의장의 분리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2461068"/>
                  </a:ext>
                </a:extLst>
              </a:tr>
              <a:tr h="15476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이사회 구조의 독립성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94360739"/>
                  </a:ext>
                </a:extLst>
              </a:tr>
              <a:tr h="15476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이사회의 사외 이사 구성 현황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33979374"/>
                  </a:ext>
                </a:extLst>
              </a:tr>
              <a:tr h="15476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보상위원회 설치 및 구성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17254372"/>
                  </a:ext>
                </a:extLst>
              </a:tr>
              <a:tr h="15476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이사보수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정책 적정성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39612047"/>
                  </a:ext>
                </a:extLst>
              </a:tr>
              <a:tr h="15476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주주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주주권리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09720755"/>
                  </a:ext>
                </a:extLst>
              </a:tr>
              <a:tr h="15476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배당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33586483"/>
                  </a:ext>
                </a:extLst>
              </a:tr>
              <a:tr h="15476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경영권 보호장치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9984862"/>
                  </a:ext>
                </a:extLst>
              </a:tr>
              <a:tr h="15476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주주의견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수렴장치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84168935"/>
                  </a:ext>
                </a:extLst>
              </a:tr>
              <a:tr h="15476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주주총회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공시시기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14754553"/>
                  </a:ext>
                </a:extLst>
              </a:tr>
              <a:tr h="15476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소유구조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소유구조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28429043"/>
                  </a:ext>
                </a:extLst>
              </a:tr>
              <a:tr h="15476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윤리경영 및 반부패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윤리경영 및 반부패 기준 존재 여부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90125906"/>
                  </a:ext>
                </a:extLst>
              </a:tr>
              <a:tr h="15476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준법 현황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63511876"/>
                  </a:ext>
                </a:extLst>
              </a:tr>
              <a:tr h="298322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감사제도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감사의 독립성 수준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감사기구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관련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1552513"/>
                  </a:ext>
                </a:extLst>
              </a:tr>
              <a:tr h="298322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감사위원회 사외이사 비율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6043578"/>
                  </a:ext>
                </a:extLst>
              </a:tr>
              <a:tr h="298322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장기 재직 감사 또는 감사위원 비중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7560196"/>
                  </a:ext>
                </a:extLst>
              </a:tr>
              <a:tr h="15476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감사용역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비용 대비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비감사용역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비용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33019766"/>
                  </a:ext>
                </a:extLst>
              </a:tr>
              <a:tr h="2983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법규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법규준수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지배구조 법규 위반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23238585"/>
                  </a:ext>
                </a:extLst>
              </a:tr>
              <a:tr h="15476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관계사 위험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관계사 부실로 인한 위험성 수준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순자산 대비 관계사 우발채무 비중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05258914"/>
                  </a:ext>
                </a:extLst>
              </a:tr>
              <a:tr h="15476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관계사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매출거래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비중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60503920"/>
                  </a:ext>
                </a:extLst>
              </a:tr>
              <a:tr h="15476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관계사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매입거래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비중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63280032"/>
                  </a:ext>
                </a:extLst>
              </a:tr>
            </a:tbl>
          </a:graphicData>
        </a:graphic>
      </p:graphicFrame>
      <p:sp>
        <p:nvSpPr>
          <p:cNvPr id="32" name="오른쪽 화살표[R] 31">
            <a:extLst>
              <a:ext uri="{FF2B5EF4-FFF2-40B4-BE49-F238E27FC236}">
                <a16:creationId xmlns:a16="http://schemas.microsoft.com/office/drawing/2014/main" id="{FBF320A2-689D-5A4A-A78F-8BE0FB777D41}"/>
              </a:ext>
            </a:extLst>
          </p:cNvPr>
          <p:cNvSpPr/>
          <p:nvPr/>
        </p:nvSpPr>
        <p:spPr>
          <a:xfrm>
            <a:off x="6739354" y="3541427"/>
            <a:ext cx="513347" cy="606798"/>
          </a:xfrm>
          <a:prstGeom prst="rightArrow">
            <a:avLst/>
          </a:prstGeom>
          <a:gradFill flip="none" rotWithShape="1">
            <a:gsLst>
              <a:gs pos="42000">
                <a:srgbClr val="EC0024"/>
              </a:gs>
              <a:gs pos="0">
                <a:schemeClr val="accent1">
                  <a:lumMod val="5000"/>
                  <a:lumOff val="9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ED7405B5-A8B2-C34D-AD05-A6869AA31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015196"/>
              </p:ext>
            </p:extLst>
          </p:nvPr>
        </p:nvGraphicFramePr>
        <p:xfrm>
          <a:off x="7546662" y="1370594"/>
          <a:ext cx="4253451" cy="40497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8826">
                  <a:extLst>
                    <a:ext uri="{9D8B030D-6E8A-4147-A177-3AD203B41FA5}">
                      <a16:colId xmlns:a16="http://schemas.microsoft.com/office/drawing/2014/main" val="3574773138"/>
                    </a:ext>
                  </a:extLst>
                </a:gridCol>
                <a:gridCol w="3154625">
                  <a:extLst>
                    <a:ext uri="{9D8B030D-6E8A-4147-A177-3AD203B41FA5}">
                      <a16:colId xmlns:a16="http://schemas.microsoft.com/office/drawing/2014/main" val="2499186144"/>
                    </a:ext>
                  </a:extLst>
                </a:gridCol>
              </a:tblGrid>
              <a:tr h="247382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b="0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</a:rPr>
                        <a:t>지표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C002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b="0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</a:rPr>
                        <a:t>선정</a:t>
                      </a:r>
                      <a:r>
                        <a:rPr lang="en-US" altLang="ko-Kore-KR" sz="1100" b="0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</a:rPr>
                        <a:t> </a:t>
                      </a:r>
                      <a:r>
                        <a:rPr lang="ko-Kore-KR" altLang="en-US" sz="1100" b="0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</a:rPr>
                        <a:t>이유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00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165978"/>
                  </a:ext>
                </a:extLst>
              </a:tr>
              <a:tr h="9439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이사회 독립성 비율</a:t>
                      </a:r>
                      <a:endParaRPr lang="ko-Kore-KR" altLang="en-US" sz="9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지배구조를 가장 잘 보완하여 나타낼 수 있는 지표라 생각하였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습니</a:t>
                      </a:r>
                      <a:r>
                        <a:rPr lang="ko-KR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다</a:t>
                      </a:r>
                      <a:r>
                        <a:rPr lang="en-US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또한</a:t>
                      </a:r>
                      <a:r>
                        <a:rPr lang="en-US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이사회가 얼마나 경영진과 독립적인 의사결정을 하느냐에 따라서 기업의 지배구조에 막대한 영향을 미치리라 생각했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습니</a:t>
                      </a:r>
                      <a:r>
                        <a:rPr lang="ko-KR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다</a:t>
                      </a:r>
                      <a:r>
                        <a:rPr lang="en-US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.</a:t>
                      </a:r>
                      <a:r>
                        <a:rPr lang="ko-Kore-KR" altLang="ko-Kore-KR" sz="800" b="0" i="0" dirty="0">
                          <a:effectLst/>
                          <a:latin typeface="NanumGothic" panose="020D0604000000000000" pitchFamily="34" charset="-127"/>
                        </a:rPr>
                        <a:t> </a:t>
                      </a:r>
                      <a:endParaRPr lang="ko-Kore-KR" altLang="ko-Kore-KR" sz="800" b="0" i="0" kern="12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24719477"/>
                  </a:ext>
                </a:extLst>
              </a:tr>
              <a:tr h="6642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지배구조 법규 위반 점수</a:t>
                      </a:r>
                      <a:endParaRPr lang="ko-Kore-KR" altLang="en-US" sz="9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기업의 지배구조 부문에 있어서 법규를 위반한 경우를 분류하고 따지게 되면 지배구조 점수를 충분히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파악 가능합니다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.</a:t>
                      </a:r>
                      <a:endParaRPr lang="ko-Kore-KR" altLang="en-US" sz="8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6932504"/>
                  </a:ext>
                </a:extLst>
              </a:tr>
              <a:tr h="55297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지배구조 윤리성 지표 점수</a:t>
                      </a:r>
                      <a:endParaRPr lang="ko-Kore-KR" altLang="en-US" sz="9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지배구조의 윤리성은 각 이사회의 행보와 경영진의 지배구조 관련 내용과 관련이 깊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습니</a:t>
                      </a:r>
                      <a:r>
                        <a:rPr lang="ko-KR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다</a:t>
                      </a:r>
                      <a:r>
                        <a:rPr lang="en-US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또한 윤리적인 측면에서 지배구조를 얼마나 위반하고 있는지를 파악할 수 있기에 적절한 지표라 생각되어 선정하였습니다</a:t>
                      </a:r>
                      <a:r>
                        <a:rPr lang="en-US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.</a:t>
                      </a:r>
                      <a:r>
                        <a:rPr lang="ko-Kore-KR" altLang="ko-Kore-KR" sz="800" b="0" i="0" dirty="0">
                          <a:effectLst/>
                          <a:latin typeface="NanumGothic" panose="020D0604000000000000" pitchFamily="34" charset="-127"/>
                        </a:rPr>
                        <a:t> </a:t>
                      </a:r>
                      <a:endParaRPr lang="ko-Kore-KR" altLang="ko-Kore-KR" sz="800" b="0" i="0" kern="12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2012003"/>
                  </a:ext>
                </a:extLst>
              </a:tr>
              <a:tr h="6642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관계사 매출 비중</a:t>
                      </a:r>
                      <a:endParaRPr lang="ko-Kore-KR" altLang="en-US" sz="9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ctr">
                        <a:buFont typeface="Wingdings" pitchFamily="2" charset="2"/>
                        <a:buChar char="§"/>
                      </a:pPr>
                      <a:r>
                        <a:rPr lang="ko-KR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대기업에 있어서는 관계사 매출비중이 지배구조의 영향성을 파악하는데 매우 중요한 지표가 될 수 있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습니</a:t>
                      </a:r>
                      <a:r>
                        <a:rPr lang="ko-KR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다</a:t>
                      </a:r>
                      <a:r>
                        <a:rPr lang="en-US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계열사 및 관계사와의 매출 비중이 클수록 지배구조가 사슬처럼 얽히기 때문에 이를 중점적으로 고려할 필요가 있다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고 판단했습니다</a:t>
                      </a:r>
                      <a:r>
                        <a:rPr lang="en-US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. </a:t>
                      </a:r>
                      <a:endParaRPr lang="ko-Kore-KR" altLang="en-US" sz="8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22804830"/>
                  </a:ext>
                </a:extLst>
              </a:tr>
              <a:tr h="93893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최고 경영진의 지배구조 개선 노력</a:t>
                      </a:r>
                      <a:endParaRPr lang="ko-Kore-KR" altLang="en-US" sz="9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ctr">
                        <a:buFont typeface="Wingdings" pitchFamily="2" charset="2"/>
                        <a:buChar char="§"/>
                      </a:pPr>
                      <a:r>
                        <a:rPr lang="ko-KR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지배구조의 경우에는 결국 최고 경영진에 영향을 받을 수 밖에 없기 때문에 이러한 정성적 요소를 정량화 지표로 만들었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습니</a:t>
                      </a:r>
                      <a:r>
                        <a:rPr lang="ko-KR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다</a:t>
                      </a:r>
                      <a:r>
                        <a:rPr lang="en-US" altLang="ko-Kore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.</a:t>
                      </a:r>
                      <a:r>
                        <a:rPr lang="ko-Kore-KR" altLang="ko-Kore-KR" sz="800" b="0" i="0" dirty="0">
                          <a:effectLst/>
                          <a:latin typeface="NanumGothic" panose="020D0604000000000000" pitchFamily="34" charset="-127"/>
                        </a:rPr>
                        <a:t> </a:t>
                      </a:r>
                      <a:endParaRPr lang="ko-Kore-KR" altLang="en-US" sz="8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65097375"/>
                  </a:ext>
                </a:extLst>
              </a:tr>
            </a:tbl>
          </a:graphicData>
        </a:graphic>
      </p:graphicFrame>
      <p:sp>
        <p:nvSpPr>
          <p:cNvPr id="35" name="직사각형 34">
            <a:extLst>
              <a:ext uri="{FF2B5EF4-FFF2-40B4-BE49-F238E27FC236}">
                <a16:creationId xmlns:a16="http://schemas.microsoft.com/office/drawing/2014/main" id="{658E8DA8-E292-6C42-AF85-51783B6C765D}"/>
              </a:ext>
            </a:extLst>
          </p:cNvPr>
          <p:cNvSpPr/>
          <p:nvPr/>
        </p:nvSpPr>
        <p:spPr>
          <a:xfrm>
            <a:off x="10240071" y="5487408"/>
            <a:ext cx="154401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※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전문가 자문을 통해 선정</a:t>
            </a:r>
            <a:endParaRPr lang="ko-Kore-KR" altLang="en-US" sz="900" dirty="0">
              <a:latin typeface="NanumGothic" panose="020D0604000000000000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FD21470-011F-834F-8A8F-AE8676F87C02}"/>
              </a:ext>
            </a:extLst>
          </p:cNvPr>
          <p:cNvGrpSpPr/>
          <p:nvPr/>
        </p:nvGrpSpPr>
        <p:grpSpPr>
          <a:xfrm>
            <a:off x="2656114" y="252512"/>
            <a:ext cx="7002863" cy="307777"/>
            <a:chOff x="3000827" y="252512"/>
            <a:chExt cx="7002863" cy="3077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68A498D-9853-A34B-855F-F660FF859437}"/>
                </a:ext>
              </a:extLst>
            </p:cNvPr>
            <p:cNvSpPr txBox="1"/>
            <p:nvPr/>
          </p:nvSpPr>
          <p:spPr>
            <a:xfrm>
              <a:off x="3000827" y="252512"/>
              <a:ext cx="9869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Idea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AFBEE8-C8B5-9248-B97B-DAE81BE03DFD}"/>
                </a:ext>
              </a:extLst>
            </p:cNvPr>
            <p:cNvSpPr txBox="1"/>
            <p:nvPr/>
          </p:nvSpPr>
          <p:spPr>
            <a:xfrm>
              <a:off x="404571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Problem &amp; Needs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B5FC088-18C5-874D-8A16-F16DCBA20DC3}"/>
                </a:ext>
              </a:extLst>
            </p:cNvPr>
            <p:cNvSpPr txBox="1"/>
            <p:nvPr/>
          </p:nvSpPr>
          <p:spPr>
            <a:xfrm>
              <a:off x="5725315" y="252512"/>
              <a:ext cx="1042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C002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Solution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ACAB90F-9980-3448-B729-7E8D2D3E98FC}"/>
                </a:ext>
              </a:extLst>
            </p:cNvPr>
            <p:cNvSpPr txBox="1"/>
            <p:nvPr/>
          </p:nvSpPr>
          <p:spPr>
            <a:xfrm>
              <a:off x="6825491" y="252512"/>
              <a:ext cx="14985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Business Model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60E7732-4121-B748-A3D6-968FFD5F6D8B}"/>
                </a:ext>
              </a:extLst>
            </p:cNvPr>
            <p:cNvSpPr txBox="1"/>
            <p:nvPr/>
          </p:nvSpPr>
          <p:spPr>
            <a:xfrm>
              <a:off x="838200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Growth Strategy 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0619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6185F2F-2F92-40CF-B393-9D5EAEDEC1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862" y="211315"/>
            <a:ext cx="384424" cy="29930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28BD7A1-DEC1-6D49-93F6-6C8E0E085A7A}"/>
              </a:ext>
            </a:extLst>
          </p:cNvPr>
          <p:cNvSpPr/>
          <p:nvPr/>
        </p:nvSpPr>
        <p:spPr>
          <a:xfrm>
            <a:off x="250862" y="839299"/>
            <a:ext cx="10511873" cy="425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지표에 해당하는 데이터는 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웹 </a:t>
            </a:r>
            <a:r>
              <a:rPr lang="ko-KR" altLang="en-US" sz="16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크롤링을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이용한 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RPA 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(UiPath) 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로 추출함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Helvetica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61D5900-2EF9-BF45-8860-A6F53D1453A5}"/>
              </a:ext>
            </a:extLst>
          </p:cNvPr>
          <p:cNvSpPr/>
          <p:nvPr/>
        </p:nvSpPr>
        <p:spPr>
          <a:xfrm>
            <a:off x="3821291" y="578606"/>
            <a:ext cx="4215999" cy="26025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⦁ 지표 선정      ⦁ 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 </a:t>
            </a:r>
            <a:r>
              <a:rPr lang="ko-KR" altLang="en-US" sz="9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크롤링</a:t>
            </a:r>
            <a:r>
              <a:rPr lang="en-US" altLang="ko-KR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⦁ 지표 정량화      ⦁ 모델링</a:t>
            </a:r>
            <a:r>
              <a:rPr lang="en-US" altLang="ko-KR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⦁ </a:t>
            </a:r>
            <a:r>
              <a:rPr lang="ko-KR" altLang="en-US" sz="9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프로토타입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개발</a:t>
            </a:r>
            <a:endParaRPr lang="ko-KR" altLang="en-US" sz="9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8" name="rpa_배속조정3.mp4" descr="rpa_배속조정3.mp4">
            <a:hlinkClick r:id="" action="ppaction://media"/>
            <a:extLst>
              <a:ext uri="{FF2B5EF4-FFF2-40B4-BE49-F238E27FC236}">
                <a16:creationId xmlns:a16="http://schemas.microsoft.com/office/drawing/2014/main" id="{A1349A24-98B3-844B-A754-082C78A8C3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3841" y="2277373"/>
            <a:ext cx="6498462" cy="3655385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6B966FB6-B856-0345-9758-0753F690C405}"/>
              </a:ext>
            </a:extLst>
          </p:cNvPr>
          <p:cNvGrpSpPr/>
          <p:nvPr/>
        </p:nvGrpSpPr>
        <p:grpSpPr>
          <a:xfrm>
            <a:off x="2656114" y="252512"/>
            <a:ext cx="7002863" cy="307777"/>
            <a:chOff x="3000827" y="252512"/>
            <a:chExt cx="7002863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251937-40A2-B844-B5EB-A16E39A84FCC}"/>
                </a:ext>
              </a:extLst>
            </p:cNvPr>
            <p:cNvSpPr txBox="1"/>
            <p:nvPr/>
          </p:nvSpPr>
          <p:spPr>
            <a:xfrm>
              <a:off x="3000827" y="252512"/>
              <a:ext cx="9869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Idea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670043-B6C2-564D-BE1D-6082DA5505E6}"/>
                </a:ext>
              </a:extLst>
            </p:cNvPr>
            <p:cNvSpPr txBox="1"/>
            <p:nvPr/>
          </p:nvSpPr>
          <p:spPr>
            <a:xfrm>
              <a:off x="404571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Problem &amp; Needs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5B48CCC-658C-354E-8C34-C08B40F5503A}"/>
                </a:ext>
              </a:extLst>
            </p:cNvPr>
            <p:cNvSpPr txBox="1"/>
            <p:nvPr/>
          </p:nvSpPr>
          <p:spPr>
            <a:xfrm>
              <a:off x="5725315" y="252512"/>
              <a:ext cx="1042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C002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Solution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230F2D-3CDB-1749-A4E2-0DB5F9807911}"/>
                </a:ext>
              </a:extLst>
            </p:cNvPr>
            <p:cNvSpPr txBox="1"/>
            <p:nvPr/>
          </p:nvSpPr>
          <p:spPr>
            <a:xfrm>
              <a:off x="6825491" y="252512"/>
              <a:ext cx="14985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Business Model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453385D-6E9A-CF47-832C-297A136A479A}"/>
                </a:ext>
              </a:extLst>
            </p:cNvPr>
            <p:cNvSpPr txBox="1"/>
            <p:nvPr/>
          </p:nvSpPr>
          <p:spPr>
            <a:xfrm>
              <a:off x="838200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Growth Strategy 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5D4D7DA7-0B7D-324B-834D-2D5F438781DD}"/>
              </a:ext>
            </a:extLst>
          </p:cNvPr>
          <p:cNvSpPr/>
          <p:nvPr/>
        </p:nvSpPr>
        <p:spPr>
          <a:xfrm>
            <a:off x="0" y="6438936"/>
            <a:ext cx="5486400" cy="415498"/>
          </a:xfrm>
          <a:prstGeom prst="rect">
            <a:avLst/>
          </a:prstGeom>
          <a:solidFill>
            <a:schemeClr val="bg1">
              <a:alpha val="881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C2F8F6A-F15E-904A-87AD-A84474C7DB07}"/>
              </a:ext>
            </a:extLst>
          </p:cNvPr>
          <p:cNvSpPr/>
          <p:nvPr/>
        </p:nvSpPr>
        <p:spPr>
          <a:xfrm>
            <a:off x="202118" y="1825324"/>
            <a:ext cx="591663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https://drive.google.com/file/d/1CLJpHDQsoi5dIT7DLcD8KTSe17shhQsz/view?usp=sharing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C15536-52D4-6443-8C11-CAB0A84A7C92}"/>
              </a:ext>
            </a:extLst>
          </p:cNvPr>
          <p:cNvSpPr/>
          <p:nvPr/>
        </p:nvSpPr>
        <p:spPr>
          <a:xfrm>
            <a:off x="202118" y="1566532"/>
            <a:ext cx="1274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RPA</a:t>
            </a:r>
            <a:r>
              <a:rPr lang="ko-KR" altLang="en-US" sz="1200" b="1" kern="100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 시연 동영상</a:t>
            </a:r>
            <a:endParaRPr lang="ko-Kore-KR" altLang="en-US" sz="1200" b="1" dirty="0">
              <a:solidFill>
                <a:srgbClr val="EC0024"/>
              </a:solidFill>
              <a:latin typeface="NanumGothic" panose="020D0604000000000000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7DA9146-1399-1344-A0CD-31036575A2F0}"/>
              </a:ext>
            </a:extLst>
          </p:cNvPr>
          <p:cNvSpPr/>
          <p:nvPr/>
        </p:nvSpPr>
        <p:spPr>
          <a:xfrm>
            <a:off x="6838129" y="1572573"/>
            <a:ext cx="14253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kern="100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추출한 데이터 파일</a:t>
            </a:r>
            <a:endParaRPr lang="ko-Kore-KR" altLang="en-US" sz="1200" b="1" dirty="0">
              <a:solidFill>
                <a:srgbClr val="EC0024"/>
              </a:solidFill>
              <a:latin typeface="NanumGothic" panose="020D0604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D2304-6284-AA43-8F89-1813FA1652A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30319" y="2205037"/>
            <a:ext cx="4936865" cy="3314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19A82CA-166E-9E43-87F6-E1732120AEA0}"/>
              </a:ext>
            </a:extLst>
          </p:cNvPr>
          <p:cNvSpPr/>
          <p:nvPr/>
        </p:nvSpPr>
        <p:spPr>
          <a:xfrm>
            <a:off x="6863189" y="1825323"/>
            <a:ext cx="414893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ESG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관련 키워드와 기업명을 매핑해 데이터 셋을 구축함</a:t>
            </a:r>
            <a:endParaRPr lang="ko-Kore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784317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6185F2F-2F92-40CF-B393-9D5EAEDEC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862" y="211315"/>
            <a:ext cx="384424" cy="29930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28BD7A1-DEC1-6D49-93F6-6C8E0E085A7A}"/>
              </a:ext>
            </a:extLst>
          </p:cNvPr>
          <p:cNvSpPr/>
          <p:nvPr/>
        </p:nvSpPr>
        <p:spPr>
          <a:xfrm>
            <a:off x="250862" y="839299"/>
            <a:ext cx="10511873" cy="425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환경 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(E) 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지표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의 데이터는 다음의 기준으로 정량화 함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Helvetica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61D5900-2EF9-BF45-8860-A6F53D1453A5}"/>
              </a:ext>
            </a:extLst>
          </p:cNvPr>
          <p:cNvSpPr/>
          <p:nvPr/>
        </p:nvSpPr>
        <p:spPr>
          <a:xfrm>
            <a:off x="3821291" y="578606"/>
            <a:ext cx="4215999" cy="26025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⦁ 지표 선정      ⦁ 데이터 </a:t>
            </a:r>
            <a:r>
              <a:rPr lang="ko-KR" altLang="en-US" sz="9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크롤링</a:t>
            </a:r>
            <a:r>
              <a:rPr lang="en-US" altLang="ko-KR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⦁ 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지표 정량화      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⦁ 모델링</a:t>
            </a:r>
            <a:r>
              <a:rPr lang="en-US" altLang="ko-KR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⦁ </a:t>
            </a:r>
            <a:r>
              <a:rPr lang="ko-KR" altLang="en-US" sz="9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프로토타입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개발</a:t>
            </a:r>
            <a:endParaRPr lang="ko-KR" altLang="en-US" sz="9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18" name="표 11">
            <a:extLst>
              <a:ext uri="{FF2B5EF4-FFF2-40B4-BE49-F238E27FC236}">
                <a16:creationId xmlns:a16="http://schemas.microsoft.com/office/drawing/2014/main" id="{3B9C22B6-B634-DD43-BCB0-7EBD90EF21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904716"/>
              </p:ext>
            </p:extLst>
          </p:nvPr>
        </p:nvGraphicFramePr>
        <p:xfrm>
          <a:off x="250860" y="1593290"/>
          <a:ext cx="11698124" cy="44207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3799">
                  <a:extLst>
                    <a:ext uri="{9D8B030D-6E8A-4147-A177-3AD203B41FA5}">
                      <a16:colId xmlns:a16="http://schemas.microsoft.com/office/drawing/2014/main" val="4150090973"/>
                    </a:ext>
                  </a:extLst>
                </a:gridCol>
                <a:gridCol w="3459892">
                  <a:extLst>
                    <a:ext uri="{9D8B030D-6E8A-4147-A177-3AD203B41FA5}">
                      <a16:colId xmlns:a16="http://schemas.microsoft.com/office/drawing/2014/main" val="3995345475"/>
                    </a:ext>
                  </a:extLst>
                </a:gridCol>
                <a:gridCol w="3595817">
                  <a:extLst>
                    <a:ext uri="{9D8B030D-6E8A-4147-A177-3AD203B41FA5}">
                      <a16:colId xmlns:a16="http://schemas.microsoft.com/office/drawing/2014/main" val="1782214530"/>
                    </a:ext>
                  </a:extLst>
                </a:gridCol>
                <a:gridCol w="3138616">
                  <a:extLst>
                    <a:ext uri="{9D8B030D-6E8A-4147-A177-3AD203B41FA5}">
                      <a16:colId xmlns:a16="http://schemas.microsoft.com/office/drawing/2014/main" val="1305809372"/>
                    </a:ext>
                  </a:extLst>
                </a:gridCol>
              </a:tblGrid>
              <a:tr h="368822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지표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C002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정량화 방식</a:t>
                      </a:r>
                      <a:endParaRPr lang="ko-Kore-KR" altLang="en-US" sz="1400" b="1" i="0" dirty="0">
                        <a:solidFill>
                          <a:schemeClr val="bg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rgbClr val="EC002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활용</a:t>
                      </a:r>
                      <a:r>
                        <a:rPr lang="ko-KR" altLang="en-US" sz="14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ore-KR" altLang="en-US" sz="14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자료</a:t>
                      </a:r>
                    </a:p>
                  </a:txBody>
                  <a:tcPr anchor="ctr">
                    <a:solidFill>
                      <a:srgbClr val="EC002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기타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00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40"/>
                  </a:ext>
                </a:extLst>
              </a:tr>
              <a:tr h="91231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환경 위법 지수</a:t>
                      </a:r>
                      <a:endParaRPr lang="ko-Kore-KR" altLang="en-US" sz="11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(0~10)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점으로 </a:t>
                      </a:r>
                      <a:r>
                        <a:rPr lang="ko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점수 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평가</a:t>
                      </a:r>
                      <a:r>
                        <a:rPr lang="ko-Kore-KR" altLang="ko-Kore-KR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</a:rPr>
                        <a:t> </a:t>
                      </a:r>
                      <a:r>
                        <a:rPr lang="en-US" altLang="ko-Kore-KR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환경 위반 건수 기준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)</a:t>
                      </a:r>
                      <a:endParaRPr lang="en-US" altLang="ko-Kore-KR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점의 경우에는 위반</a:t>
                      </a:r>
                      <a:r>
                        <a:rPr lang="ko-Kore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건수 </a:t>
                      </a:r>
                      <a:r>
                        <a:rPr lang="en-US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개</a:t>
                      </a:r>
                      <a:r>
                        <a:rPr lang="ko-Kore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이하로 분류</a:t>
                      </a:r>
                      <a:endParaRPr lang="en-US" altLang="ko-KR" sz="11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개씩을 기준으로 </a:t>
                      </a:r>
                      <a:r>
                        <a:rPr lang="en-US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점까지 점수를 차등화</a:t>
                      </a:r>
                      <a:r>
                        <a:rPr lang="ko-Kore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함</a:t>
                      </a:r>
                      <a:r>
                        <a:rPr lang="en-US" altLang="ko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.</a:t>
                      </a:r>
                      <a:endParaRPr lang="ko-Kore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ctr">
                        <a:buFont typeface="Wingdings" pitchFamily="2" charset="2"/>
                        <a:buChar char="§"/>
                      </a:pPr>
                      <a:r>
                        <a:rPr lang="en-US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DART</a:t>
                      </a:r>
                      <a:r>
                        <a:rPr lang="ko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와 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지속가능경영보고서</a:t>
                      </a:r>
                      <a:r>
                        <a:rPr lang="ko-Kore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 활용</a:t>
                      </a:r>
                      <a:endParaRPr lang="en-US" altLang="ko-Kore-KR" sz="11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  <a:ea typeface="+mn-ea"/>
                        <a:cs typeface="+mn-cs"/>
                      </a:endParaRPr>
                    </a:p>
                    <a:p>
                      <a:pPr marL="171450" indent="-171450" algn="ctr">
                        <a:buFont typeface="Wingdings" pitchFamily="2" charset="2"/>
                        <a:buChar char="§"/>
                      </a:pP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뉴스기사에서 </a:t>
                      </a:r>
                      <a:r>
                        <a:rPr lang="ko-KR" altLang="ko-Kore-KR" sz="1100" b="0" i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크롤러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활용</a:t>
                      </a:r>
                      <a:endParaRPr lang="ko-Kore-KR" altLang="en-US" sz="11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</a:t>
                      </a:r>
                      <a:r>
                        <a:rPr lang="en-US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“00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기업 환경 위반</a:t>
                      </a:r>
                      <a:r>
                        <a:rPr lang="en-US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”, “00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기업 폐기물</a:t>
                      </a:r>
                      <a:r>
                        <a:rPr lang="en-US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”, “00 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기업 환경기준 초과</a:t>
                      </a:r>
                      <a:r>
                        <a:rPr lang="en-US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” 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등의 </a:t>
                      </a:r>
                      <a:r>
                        <a:rPr lang="ko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키워드 사용</a:t>
                      </a:r>
                      <a:r>
                        <a:rPr lang="en-US" altLang="ko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.</a:t>
                      </a:r>
                      <a:endParaRPr lang="ko-Kore-KR" altLang="ko-Kore-KR" sz="11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04572282"/>
                  </a:ext>
                </a:extLst>
              </a:tr>
              <a:tr h="80350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재생에너지 사용 비율</a:t>
                      </a:r>
                      <a:endParaRPr lang="ko-Kore-KR" altLang="en-US" sz="11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재생에너지 사용 비율을 변수로 사용</a:t>
                      </a:r>
                      <a:endParaRPr lang="ko-Kore-KR" altLang="en-US" sz="11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ctr">
                        <a:buFont typeface="Wingdings" pitchFamily="2" charset="2"/>
                        <a:buChar char="§"/>
                      </a:pP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지속가능경영보고서를 </a:t>
                      </a:r>
                      <a:r>
                        <a:rPr lang="ko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활용</a:t>
                      </a:r>
                      <a:endParaRPr lang="en-US" altLang="ko-Kore-KR" sz="11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  <a:ea typeface="+mn-ea"/>
                        <a:cs typeface="+mn-cs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공시되지 않은 경우 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뉴스 </a:t>
                      </a:r>
                      <a:r>
                        <a:rPr lang="ko-KR" altLang="ko-Kore-KR" sz="1100" b="0" i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크롤러</a:t>
                      </a:r>
                      <a:r>
                        <a:rPr lang="ko-Kore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와</a:t>
                      </a:r>
                      <a:r>
                        <a:rPr lang="ko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기업 사이트</a:t>
                      </a:r>
                      <a:r>
                        <a:rPr lang="ko-Kore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 활용</a:t>
                      </a:r>
                      <a:endParaRPr lang="ko-Kore-KR" altLang="ko-Kore-KR" sz="11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ctr">
                        <a:buFont typeface="Wingdings" pitchFamily="2" charset="2"/>
                        <a:buChar char="§"/>
                      </a:pP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제조업의 경우</a:t>
                      </a:r>
                      <a:r>
                        <a:rPr lang="en-US" altLang="ko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,</a:t>
                      </a:r>
                      <a:r>
                        <a:rPr lang="ko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개별 사업장의 재생에너지 비율을 직접 </a:t>
                      </a:r>
                      <a:r>
                        <a:rPr lang="ko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나타냄</a:t>
                      </a:r>
                      <a:r>
                        <a:rPr lang="en-US" altLang="ko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.</a:t>
                      </a:r>
                    </a:p>
                    <a:p>
                      <a:pPr marL="171450" indent="-171450" algn="ctr">
                        <a:buFont typeface="Wingdings" pitchFamily="2" charset="2"/>
                        <a:buChar char="§"/>
                      </a:pP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제조업이 아닌 경우에는 본사 내에서 활용되는 재생 에너지 비율</a:t>
                      </a:r>
                      <a:r>
                        <a:rPr lang="ko-Kore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 활용</a:t>
                      </a:r>
                      <a:r>
                        <a:rPr lang="en-US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.</a:t>
                      </a:r>
                      <a:endParaRPr lang="ko-Kore-KR" altLang="en-US" sz="11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62566335"/>
                  </a:ext>
                </a:extLst>
              </a:tr>
              <a:tr h="76857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온실가스 사용 비율</a:t>
                      </a:r>
                      <a:endParaRPr lang="ko-Kore-KR" altLang="en-US" sz="11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ore-KR" alt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</a:rPr>
                        <a:t>온실</a:t>
                      </a:r>
                      <a:r>
                        <a:rPr lang="ko-KR" alt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가스 사용 비율을 변수로 사용</a:t>
                      </a:r>
                      <a:endParaRPr lang="ko-Kore-KR" altLang="en-US" sz="11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ctr">
                        <a:buFont typeface="Wingdings" pitchFamily="2" charset="2"/>
                        <a:buChar char="§"/>
                      </a:pP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지속가능경영보고서와 </a:t>
                      </a:r>
                      <a:r>
                        <a:rPr lang="en-US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DART 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사업보고서</a:t>
                      </a:r>
                      <a:r>
                        <a:rPr lang="ko-Kore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 활용</a:t>
                      </a:r>
                      <a:endParaRPr lang="ko-Kore-KR" altLang="en-US" sz="11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기업의 규모를 고려하여서 단순 수치가 아닌 전체에서 얼마인지를 나타내는 비율로 표현</a:t>
                      </a:r>
                      <a:r>
                        <a:rPr lang="ko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함</a:t>
                      </a:r>
                      <a:r>
                        <a:rPr lang="en-US" altLang="ko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.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기업의 규모 차이로 인한 데이터의 오류가 생기지 않게 </a:t>
                      </a:r>
                      <a:r>
                        <a:rPr lang="ko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제작</a:t>
                      </a:r>
                      <a:r>
                        <a:rPr lang="en-US" altLang="ko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.</a:t>
                      </a:r>
                      <a:endParaRPr lang="ko-Kore-KR" altLang="ko-Kore-KR" sz="11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41850526"/>
                  </a:ext>
                </a:extLst>
              </a:tr>
              <a:tr h="658612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</a:rPr>
                        <a:t>환경</a:t>
                      </a:r>
                      <a:r>
                        <a:rPr lang="ko-KR" alt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관련 수상 건수</a:t>
                      </a:r>
                      <a:endParaRPr lang="ko-Kore-KR" altLang="en-US" sz="11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ctr">
                        <a:buFont typeface="Wingdings" pitchFamily="2" charset="2"/>
                        <a:buChar char="§"/>
                      </a:pPr>
                      <a:r>
                        <a:rPr lang="ko-Kore-KR" alt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</a:rPr>
                        <a:t>환경</a:t>
                      </a:r>
                      <a:r>
                        <a:rPr lang="ko-KR" alt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관련 수상 건수를 변수로 사용</a:t>
                      </a:r>
                      <a:endParaRPr lang="ko-Kore-KR" altLang="en-US" sz="11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ctr">
                        <a:buFont typeface="Wingdings" pitchFamily="2" charset="2"/>
                        <a:buChar char="§"/>
                      </a:pP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지속경영가능보고서</a:t>
                      </a:r>
                      <a:r>
                        <a:rPr lang="ko-Kore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 활용</a:t>
                      </a:r>
                      <a:r>
                        <a:rPr lang="ko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</a:t>
                      </a:r>
                      <a:r>
                        <a:rPr lang="en-US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수상</a:t>
                      </a:r>
                      <a:r>
                        <a:rPr lang="en-US" altLang="ko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건수의 편차가 크지 않았고</a:t>
                      </a:r>
                      <a:r>
                        <a:rPr lang="en-US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최대 수상 건수가 </a:t>
                      </a:r>
                      <a:r>
                        <a:rPr lang="en-US" altLang="ko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20</a:t>
                      </a:r>
                      <a:r>
                        <a:rPr lang="ko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미만이기에</a:t>
                      </a:r>
                      <a:r>
                        <a:rPr lang="en-US" altLang="ko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)</a:t>
                      </a:r>
                    </a:p>
                    <a:p>
                      <a:pPr marL="171450" indent="-171450" algn="ctr">
                        <a:buFont typeface="Wingdings" pitchFamily="2" charset="2"/>
                        <a:buChar char="§"/>
                      </a:pPr>
                      <a:r>
                        <a:rPr lang="ko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공시되지 않은 경우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뉴스 </a:t>
                      </a:r>
                      <a:r>
                        <a:rPr lang="ko-KR" altLang="ko-Kore-KR" sz="1100" b="0" i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크롤러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활</a:t>
                      </a:r>
                      <a:r>
                        <a:rPr lang="ko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용</a:t>
                      </a:r>
                      <a:r>
                        <a:rPr lang="en-US" altLang="ko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.</a:t>
                      </a:r>
                      <a:endParaRPr lang="ko-Kore-KR" altLang="en-US" sz="11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“00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기업 환경 인증</a:t>
                      </a:r>
                      <a:r>
                        <a:rPr lang="en-US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”, “00 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기업 친환경 수상</a:t>
                      </a:r>
                      <a:r>
                        <a:rPr lang="en-US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” 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등</a:t>
                      </a:r>
                      <a:r>
                        <a:rPr lang="ko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의 키워드 사용</a:t>
                      </a:r>
                      <a:r>
                        <a:rPr lang="en-US" altLang="ko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.</a:t>
                      </a:r>
                      <a:endParaRPr lang="ko-Kore-KR" altLang="ko-Kore-KR" sz="11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23553233"/>
                  </a:ext>
                </a:extLst>
              </a:tr>
              <a:tr h="747802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</a:rPr>
                        <a:t>기후</a:t>
                      </a:r>
                      <a:r>
                        <a:rPr lang="ko-KR" alt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변화 대응 점수</a:t>
                      </a:r>
                      <a:endParaRPr lang="ko-Kore-KR" altLang="en-US" sz="11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(0~10)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점으로 </a:t>
                      </a:r>
                      <a:r>
                        <a:rPr lang="ko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점수 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평가</a:t>
                      </a:r>
                      <a:r>
                        <a:rPr lang="ko-Kore-KR" altLang="ko-Kore-KR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</a:rPr>
                        <a:t> </a:t>
                      </a:r>
                      <a:endParaRPr lang="en-US" altLang="ko-Kore-KR" sz="11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관련 키워드를 활용한 뉴스 </a:t>
                      </a:r>
                      <a:r>
                        <a:rPr lang="ko-KR" altLang="ko-Kore-KR" sz="1100" b="0" i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크롤링</a:t>
                      </a:r>
                      <a:r>
                        <a:rPr lang="en-US" altLang="ko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.</a:t>
                      </a:r>
                      <a:r>
                        <a:rPr lang="ko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</a:t>
                      </a:r>
                      <a:r>
                        <a:rPr lang="en-US" altLang="ko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(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각각 </a:t>
                      </a:r>
                      <a:r>
                        <a:rPr lang="en-US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개씩을 기준으로 </a:t>
                      </a:r>
                      <a:r>
                        <a:rPr lang="en-US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ko-Kore-KR" sz="1100" b="0" i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부터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</a:t>
                      </a:r>
                      <a:r>
                        <a:rPr lang="en-US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점으로 </a:t>
                      </a:r>
                      <a:r>
                        <a:rPr lang="ko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나타냄</a:t>
                      </a:r>
                      <a:r>
                        <a:rPr lang="en-US" altLang="ko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ctr">
                        <a:buFont typeface="Wingdings" pitchFamily="2" charset="2"/>
                        <a:buChar char="§"/>
                      </a:pPr>
                      <a:endParaRPr lang="ko-Kore-KR" altLang="en-US" sz="11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918928472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3F273B49-3F35-AF44-AA28-C25AB81C2C94}"/>
              </a:ext>
            </a:extLst>
          </p:cNvPr>
          <p:cNvGrpSpPr/>
          <p:nvPr/>
        </p:nvGrpSpPr>
        <p:grpSpPr>
          <a:xfrm>
            <a:off x="2656114" y="252512"/>
            <a:ext cx="7002863" cy="307777"/>
            <a:chOff x="3000827" y="252512"/>
            <a:chExt cx="7002863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9084253-0AC5-5443-8ADE-05C7CA3C333F}"/>
                </a:ext>
              </a:extLst>
            </p:cNvPr>
            <p:cNvSpPr txBox="1"/>
            <p:nvPr/>
          </p:nvSpPr>
          <p:spPr>
            <a:xfrm>
              <a:off x="3000827" y="252512"/>
              <a:ext cx="9869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Idea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464AAE-A9B3-9A4E-A58C-D7C2DCDD076B}"/>
                </a:ext>
              </a:extLst>
            </p:cNvPr>
            <p:cNvSpPr txBox="1"/>
            <p:nvPr/>
          </p:nvSpPr>
          <p:spPr>
            <a:xfrm>
              <a:off x="404571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Problem &amp; Needs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A4BA421-A550-AE42-BBB9-2F3409F165A9}"/>
                </a:ext>
              </a:extLst>
            </p:cNvPr>
            <p:cNvSpPr txBox="1"/>
            <p:nvPr/>
          </p:nvSpPr>
          <p:spPr>
            <a:xfrm>
              <a:off x="5725315" y="252512"/>
              <a:ext cx="1042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C002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Solution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B1094C-EE47-C149-A72F-3EB5E0B72232}"/>
                </a:ext>
              </a:extLst>
            </p:cNvPr>
            <p:cNvSpPr txBox="1"/>
            <p:nvPr/>
          </p:nvSpPr>
          <p:spPr>
            <a:xfrm>
              <a:off x="6825491" y="252512"/>
              <a:ext cx="14985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Business Model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8365A85-15E5-ED42-8611-2FD8934C7FE2}"/>
                </a:ext>
              </a:extLst>
            </p:cNvPr>
            <p:cNvSpPr txBox="1"/>
            <p:nvPr/>
          </p:nvSpPr>
          <p:spPr>
            <a:xfrm>
              <a:off x="838200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Growth Strategy 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138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6185F2F-2F92-40CF-B393-9D5EAEDEC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862" y="211315"/>
            <a:ext cx="384424" cy="29930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28BD7A1-DEC1-6D49-93F6-6C8E0E085A7A}"/>
              </a:ext>
            </a:extLst>
          </p:cNvPr>
          <p:cNvSpPr/>
          <p:nvPr/>
        </p:nvSpPr>
        <p:spPr>
          <a:xfrm>
            <a:off x="250862" y="839299"/>
            <a:ext cx="10511873" cy="425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사회 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(S) 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지표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의 데이터는 다음의 기준으로 정량화 함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Helvetica" panose="020B0604020202020204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C025E3B-630C-AA45-9589-3EE0A66E8F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930512"/>
              </p:ext>
            </p:extLst>
          </p:nvPr>
        </p:nvGraphicFramePr>
        <p:xfrm>
          <a:off x="250859" y="1596646"/>
          <a:ext cx="11749055" cy="42596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1444">
                  <a:extLst>
                    <a:ext uri="{9D8B030D-6E8A-4147-A177-3AD203B41FA5}">
                      <a16:colId xmlns:a16="http://schemas.microsoft.com/office/drawing/2014/main" val="4150090973"/>
                    </a:ext>
                  </a:extLst>
                </a:gridCol>
                <a:gridCol w="3472248">
                  <a:extLst>
                    <a:ext uri="{9D8B030D-6E8A-4147-A177-3AD203B41FA5}">
                      <a16:colId xmlns:a16="http://schemas.microsoft.com/office/drawing/2014/main" val="3995345475"/>
                    </a:ext>
                  </a:extLst>
                </a:gridCol>
                <a:gridCol w="3595817">
                  <a:extLst>
                    <a:ext uri="{9D8B030D-6E8A-4147-A177-3AD203B41FA5}">
                      <a16:colId xmlns:a16="http://schemas.microsoft.com/office/drawing/2014/main" val="1782214530"/>
                    </a:ext>
                  </a:extLst>
                </a:gridCol>
                <a:gridCol w="3189546">
                  <a:extLst>
                    <a:ext uri="{9D8B030D-6E8A-4147-A177-3AD203B41FA5}">
                      <a16:colId xmlns:a16="http://schemas.microsoft.com/office/drawing/2014/main" val="3275339521"/>
                    </a:ext>
                  </a:extLst>
                </a:gridCol>
              </a:tblGrid>
              <a:tr h="374424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지표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C002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정량화 방식</a:t>
                      </a:r>
                      <a:endParaRPr lang="ko-Kore-KR" altLang="en-US" sz="1400" b="1" i="0" dirty="0">
                        <a:solidFill>
                          <a:schemeClr val="bg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rgbClr val="EC002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활용</a:t>
                      </a:r>
                      <a:r>
                        <a:rPr lang="ko-KR" altLang="en-US" sz="14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ore-KR" altLang="en-US" sz="14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자료</a:t>
                      </a:r>
                    </a:p>
                  </a:txBody>
                  <a:tcPr anchor="ctr">
                    <a:solidFill>
                      <a:srgbClr val="EC002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기타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00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40"/>
                  </a:ext>
                </a:extLst>
              </a:tr>
              <a:tr h="815709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</a:rPr>
                        <a:t>평균</a:t>
                      </a:r>
                      <a:r>
                        <a:rPr lang="ko-KR" alt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연봉</a:t>
                      </a:r>
                      <a:endParaRPr lang="ko-Kore-KR" altLang="en-US" sz="11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평균 연봉을 변수로 사용</a:t>
                      </a:r>
                      <a:endParaRPr lang="ko-Kore-KR" altLang="en-US" sz="11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ctr">
                        <a:buFont typeface="Wingdings" pitchFamily="2" charset="2"/>
                        <a:buChar char="§"/>
                      </a:pP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기업의 경영</a:t>
                      </a:r>
                      <a:r>
                        <a:rPr lang="ko-Kore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공시 보고서 혹은 </a:t>
                      </a:r>
                      <a:r>
                        <a:rPr lang="en-US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DART 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자료를 활용</a:t>
                      </a:r>
                      <a:r>
                        <a:rPr lang="en-US" altLang="ko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.</a:t>
                      </a:r>
                    </a:p>
                    <a:p>
                      <a:pPr marL="171450" indent="-171450" algn="ctr">
                        <a:buFont typeface="Wingdings" pitchFamily="2" charset="2"/>
                        <a:buChar char="§"/>
                      </a:pPr>
                      <a:r>
                        <a:rPr lang="ko-Kore-KR" altLang="ko-Kore-KR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</a:rPr>
                        <a:t> </a:t>
                      </a:r>
                      <a:r>
                        <a:rPr lang="ko-Kore-KR" alt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</a:rPr>
                        <a:t>공시되지</a:t>
                      </a:r>
                      <a:r>
                        <a:rPr lang="ko-KR" alt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</a:rPr>
                        <a:t> 않은 경우</a:t>
                      </a:r>
                      <a:r>
                        <a:rPr lang="en-US" altLang="ko-KR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</a:rPr>
                        <a:t>,</a:t>
                      </a:r>
                      <a:r>
                        <a:rPr lang="ko-KR" alt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</a:rPr>
                        <a:t> 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사설 </a:t>
                      </a:r>
                      <a:r>
                        <a:rPr lang="ko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사이트</a:t>
                      </a:r>
                      <a:r>
                        <a:rPr lang="en-US" altLang="ko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(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잡 코리아</a:t>
                      </a:r>
                      <a:r>
                        <a:rPr lang="en-US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잡 </a:t>
                      </a:r>
                      <a:r>
                        <a:rPr lang="ko-KR" altLang="ko-Kore-KR" sz="1100" b="0" i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크레딧</a:t>
                      </a:r>
                      <a:r>
                        <a:rPr lang="en-US" altLang="ko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)</a:t>
                      </a:r>
                      <a:r>
                        <a:rPr lang="ko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활용</a:t>
                      </a:r>
                      <a:endParaRPr lang="ko-Kore-KR" altLang="en-US" sz="11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ctr">
                        <a:buFont typeface="Wingdings" pitchFamily="2" charset="2"/>
                        <a:buChar char="§"/>
                      </a:pPr>
                      <a:endParaRPr lang="ko-Kore-KR" altLang="en-US" sz="11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3404572282"/>
                  </a:ext>
                </a:extLst>
              </a:tr>
              <a:tr h="106365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사회 봉사 지수</a:t>
                      </a:r>
                      <a:endParaRPr lang="ko-Kore-KR" altLang="en-US" sz="11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(0~10)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점으로 </a:t>
                      </a:r>
                      <a:r>
                        <a:rPr lang="ko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점수 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평가</a:t>
                      </a:r>
                      <a:endParaRPr lang="en-US" altLang="ko-KR" sz="11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가장 많이 공헌을 한 회사의 기준으로 연간 </a:t>
                      </a:r>
                      <a:r>
                        <a:rPr lang="en-US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건 이상을 </a:t>
                      </a:r>
                      <a:r>
                        <a:rPr lang="en-US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점</a:t>
                      </a:r>
                      <a:r>
                        <a:rPr lang="ko-Kore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단위로 잡</a:t>
                      </a:r>
                      <a:r>
                        <a:rPr lang="ko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음</a:t>
                      </a:r>
                      <a:r>
                        <a:rPr lang="en-US" altLang="ko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ctr">
                        <a:buFont typeface="Wingdings" pitchFamily="2" charset="2"/>
                        <a:buChar char="§"/>
                      </a:pP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지속가능경영보고서</a:t>
                      </a:r>
                      <a:r>
                        <a:rPr lang="ko-Kore-KR" altLang="ko-Kore-KR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</a:rPr>
                        <a:t> </a:t>
                      </a:r>
                      <a:r>
                        <a:rPr lang="ko-Kore-KR" alt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</a:rPr>
                        <a:t> 활용</a:t>
                      </a:r>
                      <a:endParaRPr lang="en-US" altLang="ko-Kore-KR" sz="11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  <a:p>
                      <a:pPr marL="171450" indent="-171450" algn="ctr">
                        <a:buFont typeface="Wingdings" pitchFamily="2" charset="2"/>
                        <a:buChar char="§"/>
                      </a:pP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뉴스 </a:t>
                      </a:r>
                      <a:r>
                        <a:rPr lang="ko-KR" altLang="ko-Kore-KR" sz="1100" b="0" i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크롤러를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활용</a:t>
                      </a:r>
                      <a:r>
                        <a:rPr lang="ko-Kore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(10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건마다</a:t>
                      </a:r>
                      <a:r>
                        <a:rPr lang="en-US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 1</a:t>
                      </a:r>
                      <a:r>
                        <a:rPr lang="ko-KR" altLang="ko-Kore-KR" sz="1100" b="0" i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점씩의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추가</a:t>
                      </a:r>
                      <a:r>
                        <a:rPr lang="ko-Kore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점</a:t>
                      </a:r>
                      <a:r>
                        <a:rPr lang="ko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수</a:t>
                      </a:r>
                      <a:r>
                        <a:rPr lang="en-US" altLang="ko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)</a:t>
                      </a:r>
                      <a:endParaRPr lang="ko-Kore-KR" altLang="en-US" sz="11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“00 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기업 사회 공헌</a:t>
                      </a:r>
                      <a:r>
                        <a:rPr lang="en-US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”, “00 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기업 나눔</a:t>
                      </a:r>
                      <a:r>
                        <a:rPr lang="en-US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”, 00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기업 지역 봉사</a:t>
                      </a:r>
                      <a:r>
                        <a:rPr lang="en-US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” 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등에 키워드 단위로 검색</a:t>
                      </a:r>
                      <a:r>
                        <a:rPr lang="ko-Kore-KR" altLang="ko-Kore-KR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</a:rPr>
                        <a:t> </a:t>
                      </a:r>
                      <a:endParaRPr lang="en-US" altLang="ko-Kore-KR" sz="11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62566335"/>
                  </a:ext>
                </a:extLst>
              </a:tr>
              <a:tr h="66861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청년 고용인원 수</a:t>
                      </a:r>
                      <a:endParaRPr lang="ko-Kore-KR" altLang="en-US" sz="11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청년 고용인원 수를 변수로 사용</a:t>
                      </a:r>
                      <a:endParaRPr lang="ko-Kore-KR" altLang="en-US" sz="11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ctr">
                        <a:buFont typeface="Wingdings" pitchFamily="2" charset="2"/>
                        <a:buChar char="§"/>
                      </a:pP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지속가능경영보고서</a:t>
                      </a:r>
                      <a:r>
                        <a:rPr lang="ko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와 </a:t>
                      </a:r>
                      <a:r>
                        <a:rPr lang="en-US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DART 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공시</a:t>
                      </a:r>
                      <a:r>
                        <a:rPr lang="ko-Kore-KR" altLang="ko-Kore-KR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</a:rPr>
                        <a:t> </a:t>
                      </a:r>
                      <a:r>
                        <a:rPr lang="ko-Kore-KR" alt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</a:rPr>
                        <a:t>활용</a:t>
                      </a:r>
                      <a:endParaRPr lang="en-US" altLang="ko-Kore-KR" sz="11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  <a:p>
                      <a:pPr marL="171450" indent="-171450" algn="ctr">
                        <a:buFont typeface="Wingdings" pitchFamily="2" charset="2"/>
                        <a:buChar char="§"/>
                      </a:pPr>
                      <a:r>
                        <a:rPr lang="ko-Kore-KR" alt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</a:rPr>
                        <a:t>공시되지</a:t>
                      </a:r>
                      <a:r>
                        <a:rPr lang="ko-KR" alt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</a:rPr>
                        <a:t> 않은 경우</a:t>
                      </a:r>
                      <a:r>
                        <a:rPr lang="en-US" altLang="ko-KR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</a:rPr>
                        <a:t>,</a:t>
                      </a:r>
                      <a:r>
                        <a:rPr lang="ko-KR" alt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</a:rPr>
                        <a:t> 기업 사이트 활용</a:t>
                      </a:r>
                      <a:endParaRPr lang="ko-Kore-KR" altLang="en-US" sz="11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ctr">
                        <a:buFont typeface="Wingdings" pitchFamily="2" charset="2"/>
                        <a:buChar char="§"/>
                      </a:pPr>
                      <a:endParaRPr lang="ko-Kore-KR" altLang="en-US" sz="11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1941850526"/>
                  </a:ext>
                </a:extLst>
              </a:tr>
              <a:tr h="66861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장애인 고용 비율</a:t>
                      </a:r>
                      <a:endParaRPr lang="ko-Kore-KR" altLang="en-US" sz="11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ctr">
                        <a:buFont typeface="Wingdings" pitchFamily="2" charset="2"/>
                        <a:buChar char="§"/>
                      </a:pPr>
                      <a:r>
                        <a:rPr lang="ko-KR" alt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장애인 고용 비율을 변수로 사용</a:t>
                      </a:r>
                      <a:endParaRPr lang="ko-Kore-KR" altLang="en-US" sz="11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지속가능경영보고서</a:t>
                      </a:r>
                      <a:r>
                        <a:rPr lang="ko-Kore-KR" altLang="ko-Kore-KR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</a:rPr>
                        <a:t> </a:t>
                      </a:r>
                      <a:r>
                        <a:rPr lang="ko-Kore-KR" alt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</a:rPr>
                        <a:t> 활용</a:t>
                      </a:r>
                      <a:endParaRPr lang="en-US" altLang="ko-Kore-KR" sz="11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  <a:p>
                      <a:pPr marL="171450" indent="-171450" algn="ctr">
                        <a:buFont typeface="Wingdings" pitchFamily="2" charset="2"/>
                        <a:buChar char="§"/>
                      </a:pPr>
                      <a:r>
                        <a:rPr lang="ko-Kore-KR" alt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</a:rPr>
                        <a:t>공시되지</a:t>
                      </a:r>
                      <a:r>
                        <a:rPr lang="ko-KR" alt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</a:rPr>
                        <a:t> 않은 경우</a:t>
                      </a:r>
                      <a:r>
                        <a:rPr lang="en-US" altLang="ko-KR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</a:rPr>
                        <a:t>,</a:t>
                      </a:r>
                      <a:r>
                        <a:rPr lang="ko-KR" alt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</a:rPr>
                        <a:t> 기업 사이트 활용</a:t>
                      </a:r>
                      <a:endParaRPr lang="en-US" altLang="ko-Kore-KR" sz="11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ctr">
                        <a:buFont typeface="Wingdings" pitchFamily="2" charset="2"/>
                        <a:buChar char="§"/>
                      </a:pPr>
                      <a:endParaRPr lang="en-US" altLang="ko-Kore-KR" sz="11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3023553233"/>
                  </a:ext>
                </a:extLst>
              </a:tr>
              <a:tr h="66861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여성 임직원 비율</a:t>
                      </a:r>
                      <a:endParaRPr lang="ko-Kore-KR" altLang="en-US" sz="11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ctr">
                        <a:buFont typeface="Wingdings" pitchFamily="2" charset="2"/>
                        <a:buChar char="§"/>
                      </a:pPr>
                      <a:r>
                        <a:rPr lang="ko-KR" alt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여성 임직원 비율을 변수로 사용</a:t>
                      </a:r>
                      <a:endParaRPr lang="ko-Kore-KR" altLang="en-US" sz="11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지속가능경영보고서</a:t>
                      </a:r>
                      <a:r>
                        <a:rPr lang="ko-Kore-KR" altLang="ko-Kore-KR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</a:rPr>
                        <a:t> </a:t>
                      </a:r>
                      <a:r>
                        <a:rPr lang="ko-Kore-KR" alt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</a:rPr>
                        <a:t> 활용</a:t>
                      </a:r>
                      <a:endParaRPr lang="en-US" altLang="ko-Kore-KR" sz="11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  <a:p>
                      <a:pPr marL="171450" indent="-171450" algn="ctr">
                        <a:buFont typeface="Wingdings" pitchFamily="2" charset="2"/>
                        <a:buChar char="§"/>
                      </a:pPr>
                      <a:r>
                        <a:rPr lang="ko-Kore-KR" alt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</a:rPr>
                        <a:t>공시되지</a:t>
                      </a:r>
                      <a:r>
                        <a:rPr lang="ko-KR" alt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</a:rPr>
                        <a:t> 않은 경우 기업 사이트 활용</a:t>
                      </a:r>
                      <a:endParaRPr lang="en-US" altLang="ko-Kore-KR" sz="11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ctr">
                        <a:buFont typeface="Wingdings" pitchFamily="2" charset="2"/>
                        <a:buChar char="§"/>
                      </a:pPr>
                      <a:endParaRPr lang="en-US" altLang="ko-Kore-KR" sz="11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918928472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EA2AA5F5-4834-B94F-9AF9-5D09DA6969E1}"/>
              </a:ext>
            </a:extLst>
          </p:cNvPr>
          <p:cNvGrpSpPr/>
          <p:nvPr/>
        </p:nvGrpSpPr>
        <p:grpSpPr>
          <a:xfrm>
            <a:off x="2656114" y="252512"/>
            <a:ext cx="7002863" cy="307777"/>
            <a:chOff x="3000827" y="252512"/>
            <a:chExt cx="7002863" cy="30777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8DAC513-A3CE-874F-80DE-E50292641A6B}"/>
                </a:ext>
              </a:extLst>
            </p:cNvPr>
            <p:cNvSpPr txBox="1"/>
            <p:nvPr/>
          </p:nvSpPr>
          <p:spPr>
            <a:xfrm>
              <a:off x="3000827" y="252512"/>
              <a:ext cx="9869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Idea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2FCD76C-1023-7A46-955E-767A93CBDDF2}"/>
                </a:ext>
              </a:extLst>
            </p:cNvPr>
            <p:cNvSpPr txBox="1"/>
            <p:nvPr/>
          </p:nvSpPr>
          <p:spPr>
            <a:xfrm>
              <a:off x="404571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Problem &amp; Needs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F04CD2-FF83-5549-BB5A-EB50AF1EE3D5}"/>
                </a:ext>
              </a:extLst>
            </p:cNvPr>
            <p:cNvSpPr txBox="1"/>
            <p:nvPr/>
          </p:nvSpPr>
          <p:spPr>
            <a:xfrm>
              <a:off x="5725315" y="252512"/>
              <a:ext cx="1042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C002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Solution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19BFCB2-81F2-224B-8556-7029F24AF991}"/>
                </a:ext>
              </a:extLst>
            </p:cNvPr>
            <p:cNvSpPr txBox="1"/>
            <p:nvPr/>
          </p:nvSpPr>
          <p:spPr>
            <a:xfrm>
              <a:off x="6825491" y="252512"/>
              <a:ext cx="14985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Business Model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434A29E-1967-884C-8552-98931ECD3592}"/>
                </a:ext>
              </a:extLst>
            </p:cNvPr>
            <p:cNvSpPr txBox="1"/>
            <p:nvPr/>
          </p:nvSpPr>
          <p:spPr>
            <a:xfrm>
              <a:off x="838200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Growth Strategy 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2A02B85-FC3A-F141-937E-3A7BA4602442}"/>
              </a:ext>
            </a:extLst>
          </p:cNvPr>
          <p:cNvSpPr/>
          <p:nvPr/>
        </p:nvSpPr>
        <p:spPr>
          <a:xfrm>
            <a:off x="3821291" y="578606"/>
            <a:ext cx="4215999" cy="26025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⦁ 지표 선정      ⦁ 데이터 </a:t>
            </a:r>
            <a:r>
              <a:rPr lang="ko-KR" altLang="en-US" sz="9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크롤링</a:t>
            </a:r>
            <a:r>
              <a:rPr lang="en-US" altLang="ko-KR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⦁ 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지표 정량화      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⦁ 모델링</a:t>
            </a:r>
            <a:r>
              <a:rPr lang="en-US" altLang="ko-KR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⦁ </a:t>
            </a:r>
            <a:r>
              <a:rPr lang="ko-KR" altLang="en-US" sz="9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프로토타입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개발</a:t>
            </a:r>
            <a:endParaRPr lang="ko-KR" altLang="en-US" sz="9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0595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8"/>
          <p:cNvSpPr txBox="1"/>
          <p:nvPr/>
        </p:nvSpPr>
        <p:spPr>
          <a:xfrm>
            <a:off x="839788" y="2990144"/>
            <a:ext cx="3320400" cy="2015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71450" indent="-171450">
              <a:lnSpc>
                <a:spcPct val="115000"/>
              </a:lnSpc>
              <a:buFont typeface="Wingdings" pitchFamily="2" charset="2"/>
              <a:buChar char="§"/>
            </a:pPr>
            <a:r>
              <a:rPr lang="en-US" altLang="ko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Idea</a:t>
            </a:r>
          </a:p>
          <a:p>
            <a:pPr marL="171450" indent="-171450">
              <a:lnSpc>
                <a:spcPct val="115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Problem &amp; Needs</a:t>
            </a:r>
          </a:p>
          <a:p>
            <a:pPr marL="171450" indent="-171450">
              <a:lnSpc>
                <a:spcPct val="115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Solution</a:t>
            </a:r>
          </a:p>
          <a:p>
            <a:pPr marL="171450" indent="-171450">
              <a:lnSpc>
                <a:spcPct val="115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Business Model</a:t>
            </a:r>
          </a:p>
          <a:p>
            <a:pPr marL="171450" indent="-171450">
              <a:lnSpc>
                <a:spcPct val="115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Growth Strategy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B2DE3C-3998-354D-B61F-5E991DBBFFC7}"/>
              </a:ext>
            </a:extLst>
          </p:cNvPr>
          <p:cNvSpPr txBox="1"/>
          <p:nvPr/>
        </p:nvSpPr>
        <p:spPr>
          <a:xfrm>
            <a:off x="839788" y="1157198"/>
            <a:ext cx="200728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ESG</a:t>
            </a:r>
            <a:r>
              <a:rPr lang="ko-KR" altLang="en-US" sz="2400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평가 플랫폼</a:t>
            </a:r>
            <a:endParaRPr lang="en-US" altLang="ko-KR" sz="2400" b="1" spc="-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4000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Index</a:t>
            </a:r>
            <a:endParaRPr lang="ko-KR" altLang="en-US" sz="4000" b="1" spc="-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C0024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50CDCD-9230-E848-86C8-CE7B0EFA206C}"/>
              </a:ext>
            </a:extLst>
          </p:cNvPr>
          <p:cNvSpPr/>
          <p:nvPr/>
        </p:nvSpPr>
        <p:spPr>
          <a:xfrm>
            <a:off x="954157" y="2374900"/>
            <a:ext cx="4359965" cy="45719"/>
          </a:xfrm>
          <a:prstGeom prst="rect">
            <a:avLst/>
          </a:prstGeom>
          <a:solidFill>
            <a:srgbClr val="EC0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EC0024"/>
              </a:solidFill>
              <a:latin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24216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6185F2F-2F92-40CF-B393-9D5EAEDEC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862" y="211315"/>
            <a:ext cx="384424" cy="29930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28BD7A1-DEC1-6D49-93F6-6C8E0E085A7A}"/>
              </a:ext>
            </a:extLst>
          </p:cNvPr>
          <p:cNvSpPr/>
          <p:nvPr/>
        </p:nvSpPr>
        <p:spPr>
          <a:xfrm>
            <a:off x="250862" y="839299"/>
            <a:ext cx="10511873" cy="425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지배구조 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(G) 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지표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의 데이터는 다음의 기준으로 정량화 함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Helvetica" panose="020B0604020202020204" pitchFamily="34" charset="0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E4F6694-FE50-6243-BA89-811570777E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186739"/>
              </p:ext>
            </p:extLst>
          </p:nvPr>
        </p:nvGraphicFramePr>
        <p:xfrm>
          <a:off x="250860" y="1596646"/>
          <a:ext cx="11698124" cy="42596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3799">
                  <a:extLst>
                    <a:ext uri="{9D8B030D-6E8A-4147-A177-3AD203B41FA5}">
                      <a16:colId xmlns:a16="http://schemas.microsoft.com/office/drawing/2014/main" val="4150090973"/>
                    </a:ext>
                  </a:extLst>
                </a:gridCol>
                <a:gridCol w="3459892">
                  <a:extLst>
                    <a:ext uri="{9D8B030D-6E8A-4147-A177-3AD203B41FA5}">
                      <a16:colId xmlns:a16="http://schemas.microsoft.com/office/drawing/2014/main" val="3995345475"/>
                    </a:ext>
                  </a:extLst>
                </a:gridCol>
                <a:gridCol w="3595817">
                  <a:extLst>
                    <a:ext uri="{9D8B030D-6E8A-4147-A177-3AD203B41FA5}">
                      <a16:colId xmlns:a16="http://schemas.microsoft.com/office/drawing/2014/main" val="1782214530"/>
                    </a:ext>
                  </a:extLst>
                </a:gridCol>
                <a:gridCol w="3138616">
                  <a:extLst>
                    <a:ext uri="{9D8B030D-6E8A-4147-A177-3AD203B41FA5}">
                      <a16:colId xmlns:a16="http://schemas.microsoft.com/office/drawing/2014/main" val="1305809372"/>
                    </a:ext>
                  </a:extLst>
                </a:gridCol>
              </a:tblGrid>
              <a:tr h="370629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지표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C002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정량화 방식</a:t>
                      </a:r>
                      <a:endParaRPr lang="ko-Kore-KR" altLang="en-US" sz="1400" b="1" i="0" dirty="0">
                        <a:solidFill>
                          <a:schemeClr val="bg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rgbClr val="EC002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활용</a:t>
                      </a:r>
                      <a:r>
                        <a:rPr lang="ko-KR" altLang="en-US" sz="14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ore-KR" altLang="en-US" sz="14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자료</a:t>
                      </a:r>
                    </a:p>
                  </a:txBody>
                  <a:tcPr anchor="ctr">
                    <a:solidFill>
                      <a:srgbClr val="EC002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기타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00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40"/>
                  </a:ext>
                </a:extLst>
              </a:tr>
              <a:tr h="9167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이사회 독립성 비율</a:t>
                      </a:r>
                      <a:endParaRPr lang="ko-Kore-KR" altLang="en-US" sz="11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(0~10)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점으로 </a:t>
                      </a:r>
                      <a:r>
                        <a:rPr lang="ko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점수 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평가</a:t>
                      </a:r>
                      <a:r>
                        <a:rPr lang="ko-Kore-KR" altLang="ko-Kore-KR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(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이사회 구성원의 경영진과의 관계를 고려</a:t>
                      </a:r>
                      <a:r>
                        <a:rPr lang="en-US" altLang="ko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)</a:t>
                      </a: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점은 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이사회 구성원 </a:t>
                      </a:r>
                      <a:r>
                        <a:rPr lang="en-US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90</a:t>
                      </a:r>
                      <a:r>
                        <a:rPr lang="en-US" altLang="ko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%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이상</a:t>
                      </a:r>
                      <a:r>
                        <a:rPr lang="ko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인 경우</a:t>
                      </a:r>
                      <a:r>
                        <a:rPr lang="en-US" altLang="ko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.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</a:t>
                      </a:r>
                      <a:endParaRPr lang="ko-Kore-KR" altLang="ko-Kore-KR" sz="11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ctr">
                        <a:buFont typeface="Wingdings" pitchFamily="2" charset="2"/>
                        <a:buChar char="§"/>
                      </a:pP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뉴스 </a:t>
                      </a:r>
                      <a:r>
                        <a:rPr lang="ko-KR" altLang="ko-Kore-KR" sz="1100" b="0" i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크롤러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활용</a:t>
                      </a:r>
                      <a:endParaRPr lang="ko-Kore-KR" altLang="en-US" sz="11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“00</a:t>
                      </a:r>
                      <a:r>
                        <a:rPr lang="ko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기업 이사회 독립</a:t>
                      </a:r>
                      <a:r>
                        <a:rPr lang="en-US" altLang="ko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”,</a:t>
                      </a:r>
                      <a:r>
                        <a:rPr lang="ko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</a:t>
                      </a:r>
                      <a:r>
                        <a:rPr lang="en-US" altLang="ko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“</a:t>
                      </a:r>
                      <a:r>
                        <a:rPr lang="ko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이사회 독립</a:t>
                      </a:r>
                      <a:r>
                        <a:rPr lang="en-US" altLang="ko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”</a:t>
                      </a:r>
                      <a:r>
                        <a:rPr lang="ko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키워드 단위 검색</a:t>
                      </a:r>
                      <a:endParaRPr lang="ko-Kore-KR" altLang="ko-Kore-KR" sz="11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3404572282"/>
                  </a:ext>
                </a:extLst>
              </a:tr>
              <a:tr h="80744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지배구조 법규 위반 점수</a:t>
                      </a:r>
                      <a:endParaRPr lang="ko-Kore-KR" altLang="en-US" sz="11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(0~10)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점으로 </a:t>
                      </a:r>
                      <a:r>
                        <a:rPr lang="ko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점수 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평가</a:t>
                      </a:r>
                      <a:r>
                        <a:rPr lang="ko-Kore-KR" altLang="ko-Kore-KR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</a:rPr>
                        <a:t> </a:t>
                      </a:r>
                      <a:endParaRPr lang="en-US" altLang="ko-Kore-KR" sz="11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점</a:t>
                      </a:r>
                      <a:r>
                        <a:rPr lang="ko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은 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법규 위반이 없는 경우를 </a:t>
                      </a:r>
                      <a:r>
                        <a:rPr lang="ko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의미함</a:t>
                      </a:r>
                      <a:r>
                        <a:rPr lang="en-US" altLang="ko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.</a:t>
                      </a:r>
                      <a:endParaRPr lang="ko-Kore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뉴스 </a:t>
                      </a:r>
                      <a:r>
                        <a:rPr lang="ko-KR" altLang="ko-Kore-KR" sz="1100" b="0" i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크롤러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활용</a:t>
                      </a:r>
                      <a:r>
                        <a:rPr lang="ko-Kore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(</a:t>
                      </a:r>
                      <a:r>
                        <a:rPr lang="ko-KR" altLang="ko-Kore-KR" sz="1100" b="0" i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위반개수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</a:t>
                      </a:r>
                      <a:r>
                        <a:rPr lang="en-US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건당 </a:t>
                      </a:r>
                      <a:r>
                        <a:rPr lang="en-US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점씩 추가 점수를 부여</a:t>
                      </a:r>
                      <a:r>
                        <a:rPr lang="ko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함</a:t>
                      </a:r>
                      <a:r>
                        <a:rPr lang="en-US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)</a:t>
                      </a:r>
                      <a:endParaRPr lang="ko-Kore-KR" altLang="en-US" sz="11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ctr">
                        <a:buFont typeface="Wingdings" pitchFamily="2" charset="2"/>
                        <a:buChar char="§"/>
                      </a:pPr>
                      <a:r>
                        <a:rPr lang="en-US" altLang="ko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“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기업 지배구조 위법</a:t>
                      </a:r>
                      <a:r>
                        <a:rPr lang="en-US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”, “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이사회 종속성</a:t>
                      </a:r>
                      <a:r>
                        <a:rPr lang="en-US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”, “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경영진 독단적 경영</a:t>
                      </a:r>
                      <a:r>
                        <a:rPr lang="en-US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”, “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계열사 일감 몰아주기</a:t>
                      </a:r>
                      <a:r>
                        <a:rPr lang="en-US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” 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같은 키워드 등을</a:t>
                      </a:r>
                      <a:r>
                        <a:rPr lang="en-US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활용하여 법률 위반건수들을 찾</a:t>
                      </a:r>
                      <a:r>
                        <a:rPr lang="ko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음</a:t>
                      </a:r>
                      <a:endParaRPr lang="en-US" altLang="ko-KR" sz="11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62566335"/>
                  </a:ext>
                </a:extLst>
              </a:tr>
              <a:tr h="75146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지배구조 윤리성 지표 점수</a:t>
                      </a:r>
                      <a:endParaRPr lang="ko-Kore-KR" altLang="en-US" sz="11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(0~10)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점으로 </a:t>
                      </a:r>
                      <a:r>
                        <a:rPr lang="ko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점수 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평가</a:t>
                      </a:r>
                      <a:r>
                        <a:rPr lang="ko-Kore-KR" altLang="ko-Kore-KR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</a:rPr>
                        <a:t> </a:t>
                      </a:r>
                      <a:endParaRPr lang="en-US" altLang="ko-Kore-KR" sz="11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ctr">
                        <a:buFont typeface="Wingdings" pitchFamily="2" charset="2"/>
                        <a:buChar char="§"/>
                      </a:pPr>
                      <a:r>
                        <a:rPr lang="ko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지속가능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경영보고서를 활용</a:t>
                      </a:r>
                      <a:r>
                        <a:rPr lang="ko-Kore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 </a:t>
                      </a:r>
                      <a:endParaRPr lang="en-US" altLang="ko-Kore-KR" sz="11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  <a:ea typeface="+mn-ea"/>
                        <a:cs typeface="+mn-cs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ore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뉴스</a:t>
                      </a:r>
                      <a:r>
                        <a:rPr lang="ko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100" b="0" i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크롤러</a:t>
                      </a:r>
                      <a:r>
                        <a:rPr lang="ko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활용</a:t>
                      </a:r>
                      <a:r>
                        <a:rPr lang="en-US" altLang="ko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(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자료 </a:t>
                      </a:r>
                      <a:r>
                        <a:rPr lang="en-US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건당 </a:t>
                      </a:r>
                      <a:r>
                        <a:rPr lang="en-US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점을 추가로 부여하는 방식으로 </a:t>
                      </a:r>
                      <a:r>
                        <a:rPr lang="en-US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개를 </a:t>
                      </a:r>
                      <a:r>
                        <a:rPr lang="en-US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점으로</a:t>
                      </a:r>
                      <a:r>
                        <a:rPr lang="ko-Kore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 부여</a:t>
                      </a:r>
                      <a:r>
                        <a:rPr lang="en-US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)</a:t>
                      </a:r>
                      <a:endParaRPr lang="ko-Kore-KR" altLang="ko-Kore-KR" sz="11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“00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기업 지배구조 비윤리</a:t>
                      </a:r>
                      <a:r>
                        <a:rPr lang="en-US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”, “00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기업 지배구조 위반</a:t>
                      </a:r>
                      <a:r>
                        <a:rPr lang="en-US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”, “00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기업 불건전 지배구조</a:t>
                      </a:r>
                      <a:r>
                        <a:rPr lang="en-US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” 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등의 키워드 단위로 검색</a:t>
                      </a:r>
                      <a:endParaRPr lang="en-US" altLang="ko-KR" sz="11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41850526"/>
                  </a:ext>
                </a:extLst>
              </a:tr>
              <a:tr h="6618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관계사 매출 비중</a:t>
                      </a:r>
                      <a:endParaRPr lang="ko-Kore-KR" altLang="en-US" sz="11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ctr">
                        <a:buFont typeface="Wingdings" pitchFamily="2" charset="2"/>
                        <a:buChar char="§"/>
                      </a:pPr>
                      <a:r>
                        <a:rPr lang="ko-KR" alt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관계사 매출 비중을 변수로 사용</a:t>
                      </a:r>
                      <a:endParaRPr lang="ko-Kore-KR" altLang="en-US" sz="11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ctr">
                        <a:buFont typeface="Wingdings" pitchFamily="2" charset="2"/>
                        <a:buChar char="§"/>
                      </a:pP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지속가능경영보고서</a:t>
                      </a:r>
                      <a:r>
                        <a:rPr lang="ko-Kore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 활</a:t>
                      </a:r>
                      <a:r>
                        <a:rPr lang="ko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용</a:t>
                      </a:r>
                      <a:endParaRPr lang="en-US" altLang="ko-Kore-KR" sz="11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ore-KR" alt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</a:rPr>
                        <a:t>공시되지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않은 경우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기업 사이트와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dart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활용</a:t>
                      </a:r>
                      <a:endParaRPr lang="en-US" altLang="ko-Kore-KR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ctr">
                        <a:buFont typeface="Wingdings" pitchFamily="2" charset="2"/>
                        <a:buChar char="§"/>
                      </a:pP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대략적으로 비중이 나온 경우에는 대략의 비율을 파악하는 것에 중점을 </a:t>
                      </a:r>
                      <a:r>
                        <a:rPr lang="ko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둠</a:t>
                      </a:r>
                      <a:endParaRPr lang="ko-Kore-KR" altLang="en-US" sz="11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23553233"/>
                  </a:ext>
                </a:extLst>
              </a:tr>
              <a:tr h="75146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최고 경영진의 지배구조 개선 노력</a:t>
                      </a:r>
                      <a:endParaRPr lang="ko-Kore-KR" altLang="en-US" sz="11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(0~10)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점으로 </a:t>
                      </a:r>
                      <a:r>
                        <a:rPr lang="ko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점수 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평가</a:t>
                      </a:r>
                      <a:r>
                        <a:rPr lang="ko-Kore-KR" altLang="ko-Kore-KR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</a:rPr>
                        <a:t> </a:t>
                      </a:r>
                      <a:endParaRPr lang="en-US" altLang="ko-Kore-KR" sz="11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점</a:t>
                      </a:r>
                      <a:r>
                        <a:rPr lang="ko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은 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경영진이 지배구조 개선에 관심이 없는 경우</a:t>
                      </a:r>
                      <a:endParaRPr lang="en-US" altLang="ko-KR" sz="11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ctr">
                        <a:buFont typeface="Wingdings" pitchFamily="2" charset="2"/>
                        <a:buChar char="§"/>
                      </a:pPr>
                      <a:r>
                        <a:rPr lang="en-US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DART 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경영 공시 </a:t>
                      </a:r>
                      <a:r>
                        <a:rPr lang="ko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자료 활용</a:t>
                      </a:r>
                      <a:endParaRPr lang="en-US" altLang="ko-Kore-KR" sz="11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  <a:p>
                      <a:pPr marL="171450" indent="-171450" algn="ctr">
                        <a:buFont typeface="Wingdings" pitchFamily="2" charset="2"/>
                        <a:buChar char="§"/>
                      </a:pP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뉴스 </a:t>
                      </a:r>
                      <a:r>
                        <a:rPr lang="ko-KR" altLang="ko-Kore-KR" sz="1100" b="0" i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크롤러를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활용</a:t>
                      </a:r>
                      <a:r>
                        <a:rPr lang="ko-Kore-KR" altLang="ko-Kore-KR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</a:rPr>
                        <a:t> </a:t>
                      </a:r>
                      <a:r>
                        <a:rPr lang="en-US" altLang="ko-Kore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(</a:t>
                      </a:r>
                      <a:r>
                        <a:rPr lang="en-US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ko-Kore-KR" sz="1100" b="0" i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개마다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점수를 </a:t>
                      </a:r>
                      <a:r>
                        <a:rPr lang="en-US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점씩 부여</a:t>
                      </a:r>
                      <a:r>
                        <a:rPr lang="en-US" altLang="ko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)</a:t>
                      </a:r>
                      <a:endParaRPr lang="ko-Kore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점인 경우에는 </a:t>
                      </a:r>
                      <a:r>
                        <a:rPr lang="en-US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가지 이상의 기사 및 </a:t>
                      </a:r>
                      <a:r>
                        <a:rPr lang="en-US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DART </a:t>
                      </a:r>
                      <a:r>
                        <a:rPr lang="ko-KR" altLang="ko-Kore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자료로 </a:t>
                      </a:r>
                      <a:r>
                        <a:rPr lang="ko-KR" alt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구성됨</a:t>
                      </a:r>
                      <a:r>
                        <a:rPr lang="en-US" altLang="ko-KR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.</a:t>
                      </a:r>
                      <a:endParaRPr lang="ko-Kore-KR" altLang="ko-Kore-KR" sz="11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18928472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62734BB8-D3CF-1140-81D2-51E27121D17E}"/>
              </a:ext>
            </a:extLst>
          </p:cNvPr>
          <p:cNvGrpSpPr/>
          <p:nvPr/>
        </p:nvGrpSpPr>
        <p:grpSpPr>
          <a:xfrm>
            <a:off x="2656114" y="252512"/>
            <a:ext cx="7002863" cy="307777"/>
            <a:chOff x="3000827" y="252512"/>
            <a:chExt cx="7002863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1EABBC-B1D4-EA4F-8BDB-58892EB3D9E9}"/>
                </a:ext>
              </a:extLst>
            </p:cNvPr>
            <p:cNvSpPr txBox="1"/>
            <p:nvPr/>
          </p:nvSpPr>
          <p:spPr>
            <a:xfrm>
              <a:off x="3000827" y="252512"/>
              <a:ext cx="9869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Idea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D57DE06-DDE0-9E46-975E-E0CA4399BAA2}"/>
                </a:ext>
              </a:extLst>
            </p:cNvPr>
            <p:cNvSpPr txBox="1"/>
            <p:nvPr/>
          </p:nvSpPr>
          <p:spPr>
            <a:xfrm>
              <a:off x="404571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Problem &amp; Needs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2070F96-2DD1-1342-AF43-03FBFDF5E62C}"/>
                </a:ext>
              </a:extLst>
            </p:cNvPr>
            <p:cNvSpPr txBox="1"/>
            <p:nvPr/>
          </p:nvSpPr>
          <p:spPr>
            <a:xfrm>
              <a:off x="5725315" y="252512"/>
              <a:ext cx="1042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C002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Solution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176FBA-F618-B74D-B9A3-1FB995E46E0D}"/>
                </a:ext>
              </a:extLst>
            </p:cNvPr>
            <p:cNvSpPr txBox="1"/>
            <p:nvPr/>
          </p:nvSpPr>
          <p:spPr>
            <a:xfrm>
              <a:off x="6825491" y="252512"/>
              <a:ext cx="14985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Business Model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7FB92E-AD50-F04A-8DB6-26270A7DDEFF}"/>
                </a:ext>
              </a:extLst>
            </p:cNvPr>
            <p:cNvSpPr txBox="1"/>
            <p:nvPr/>
          </p:nvSpPr>
          <p:spPr>
            <a:xfrm>
              <a:off x="838200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Growth Strategy 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96836A-9724-0841-9B74-5FF1D60698C3}"/>
              </a:ext>
            </a:extLst>
          </p:cNvPr>
          <p:cNvSpPr/>
          <p:nvPr/>
        </p:nvSpPr>
        <p:spPr>
          <a:xfrm>
            <a:off x="3821291" y="578606"/>
            <a:ext cx="4215999" cy="26025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⦁ 지표 선정      ⦁ 데이터 </a:t>
            </a:r>
            <a:r>
              <a:rPr lang="ko-KR" altLang="en-US" sz="9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크롤링</a:t>
            </a:r>
            <a:r>
              <a:rPr lang="en-US" altLang="ko-KR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⦁ 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지표 정량화      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⦁ 모델링</a:t>
            </a:r>
            <a:r>
              <a:rPr lang="en-US" altLang="ko-KR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⦁ </a:t>
            </a:r>
            <a:r>
              <a:rPr lang="ko-KR" altLang="en-US" sz="9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프로토타입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개발</a:t>
            </a:r>
            <a:endParaRPr lang="ko-KR" altLang="en-US" sz="9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6775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6185F2F-2F92-40CF-B393-9D5EAEDEC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862" y="211315"/>
            <a:ext cx="384424" cy="29930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28BD7A1-DEC1-6D49-93F6-6C8E0E085A7A}"/>
              </a:ext>
            </a:extLst>
          </p:cNvPr>
          <p:cNvSpPr/>
          <p:nvPr/>
        </p:nvSpPr>
        <p:spPr>
          <a:xfrm>
            <a:off x="250862" y="839299"/>
            <a:ext cx="10511873" cy="41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</a:t>
            </a:r>
            <a:r>
              <a:rPr lang="ko-KR" altLang="en-US" sz="16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머신러닝을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위한 데이터 </a:t>
            </a:r>
            <a:r>
              <a:rPr lang="ko-KR" altLang="en-US" sz="16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전처리</a:t>
            </a:r>
            <a:r>
              <a:rPr lang="ko-KR" altLang="en-US" sz="16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는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Normalize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와 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Sampling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과정을 거침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Helvetica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61D5900-2EF9-BF45-8860-A6F53D1453A5}"/>
              </a:ext>
            </a:extLst>
          </p:cNvPr>
          <p:cNvSpPr/>
          <p:nvPr/>
        </p:nvSpPr>
        <p:spPr>
          <a:xfrm>
            <a:off x="3821291" y="578606"/>
            <a:ext cx="4215999" cy="26025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⦁ 지표 선정      ⦁ 데이터 </a:t>
            </a:r>
            <a:r>
              <a:rPr lang="ko-KR" altLang="en-US" sz="9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크롤링</a:t>
            </a:r>
            <a:r>
              <a:rPr lang="en-US" altLang="ko-KR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⦁ 지표 정량화      ⦁ 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모델링</a:t>
            </a:r>
            <a:r>
              <a:rPr lang="en-US" altLang="ko-KR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⦁ </a:t>
            </a:r>
            <a:r>
              <a:rPr lang="ko-KR" altLang="en-US" sz="9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프로토타입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개발</a:t>
            </a:r>
            <a:endParaRPr lang="ko-KR" altLang="en-US" sz="9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9D241E-86CD-9347-A413-5E4917078B95}"/>
              </a:ext>
            </a:extLst>
          </p:cNvPr>
          <p:cNvSpPr txBox="1"/>
          <p:nvPr/>
        </p:nvSpPr>
        <p:spPr>
          <a:xfrm>
            <a:off x="639536" y="1592263"/>
            <a:ext cx="109171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대부분의 변수가 연속형 변수이나 특정 데이터에서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Outlier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가 존재하기에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Quantile Transform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을 활용하여 분포를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Normalize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하였고 소수 값의 경우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Round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하여 소수점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2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째 자리까지 값만 처리하였습니다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.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Helvetica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 altLang="ko-KR" sz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Helvetica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데이터 </a:t>
            </a:r>
            <a:r>
              <a:rPr lang="ko-KR" altLang="en-US" sz="11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크롤링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결과 </a:t>
            </a:r>
            <a:r>
              <a:rPr lang="ko-KR" altLang="en-US" sz="11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결측치를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최대한 없애려 직접 데이터를 검증하였으며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,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최대한 덜 작위적인 데이터를 위해 불가피한 경우 단순 대체가 아닌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Linear Regression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을 활용하여 </a:t>
            </a:r>
            <a:r>
              <a:rPr lang="ko-KR" altLang="en-US" sz="11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결측치를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처리하였습니다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.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Helvetica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 altLang="ko-KR" sz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Helvetica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Subsampling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을 활용하여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,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대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/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중견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/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중소기업의 비율을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1:1:1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정도로 맞춘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training set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을 구축하여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,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편향되지 않은 학습을 유도했으며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,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데이터의 수가 작기에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Bootstrap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을 활용하여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random sampling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을 통해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training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의 횟수를 늘리고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Cross-validation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을 활용하여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training model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의 정확도를 올렸습니다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.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Helvetica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결과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: </a:t>
            </a:r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비교적 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Outlier</a:t>
            </a:r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에 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Robust</a:t>
            </a:r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한 결과값과 해석에 있어 용이성을 얻을 수 있었습니다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Helvetica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E25B51-C63C-4657-9A1B-1DD6DF2CC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86" y="3536872"/>
            <a:ext cx="11077575" cy="3109813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E198E65-8AE8-8046-8869-3FD346D8F653}"/>
              </a:ext>
            </a:extLst>
          </p:cNvPr>
          <p:cNvGrpSpPr/>
          <p:nvPr/>
        </p:nvGrpSpPr>
        <p:grpSpPr>
          <a:xfrm>
            <a:off x="2656114" y="252512"/>
            <a:ext cx="7002863" cy="307777"/>
            <a:chOff x="3000827" y="252512"/>
            <a:chExt cx="7002863" cy="30777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A79602D-AA9D-4D42-AD3C-8FCB66AB9E7A}"/>
                </a:ext>
              </a:extLst>
            </p:cNvPr>
            <p:cNvSpPr txBox="1"/>
            <p:nvPr/>
          </p:nvSpPr>
          <p:spPr>
            <a:xfrm>
              <a:off x="3000827" y="252512"/>
              <a:ext cx="9869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Idea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B1B8C3E-D58A-AC49-897A-EA66E82E4B49}"/>
                </a:ext>
              </a:extLst>
            </p:cNvPr>
            <p:cNvSpPr txBox="1"/>
            <p:nvPr/>
          </p:nvSpPr>
          <p:spPr>
            <a:xfrm>
              <a:off x="404571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Problem &amp; Needs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717CF3-E61F-2D47-A614-8501A1659E9F}"/>
                </a:ext>
              </a:extLst>
            </p:cNvPr>
            <p:cNvSpPr txBox="1"/>
            <p:nvPr/>
          </p:nvSpPr>
          <p:spPr>
            <a:xfrm>
              <a:off x="5725315" y="252512"/>
              <a:ext cx="1042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C002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Solution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1852DD-F4DA-C944-8484-27571E7CB450}"/>
                </a:ext>
              </a:extLst>
            </p:cNvPr>
            <p:cNvSpPr txBox="1"/>
            <p:nvPr/>
          </p:nvSpPr>
          <p:spPr>
            <a:xfrm>
              <a:off x="6825491" y="252512"/>
              <a:ext cx="14985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Business Model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F6752F-D7C4-C146-A97B-79D18DCFB49C}"/>
                </a:ext>
              </a:extLst>
            </p:cNvPr>
            <p:cNvSpPr txBox="1"/>
            <p:nvPr/>
          </p:nvSpPr>
          <p:spPr>
            <a:xfrm>
              <a:off x="838200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Growth Strategy 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1840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FCC4311-98C8-A643-9098-CF2361C2B035}"/>
              </a:ext>
            </a:extLst>
          </p:cNvPr>
          <p:cNvSpPr/>
          <p:nvPr/>
        </p:nvSpPr>
        <p:spPr>
          <a:xfrm>
            <a:off x="987341" y="1961765"/>
            <a:ext cx="10437635" cy="1042692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0" lvl="1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Deep Learning Algorithm(Neural Network)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을 사용하기에는 데이터 셋이 충분히 크지 않다고 판단하였습니다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.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‘E’, ‘S’, ‘G’, ‘ESG’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를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모두 예측해야 했기에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단순한 모델로는 예측력의 한계가 존재한다고 생각했습니다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.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Metric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으로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Accuracy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뿐만 아니라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Recall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과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Precision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을 사용할 것이기에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단순한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Tree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계열의 알고리즘 보다 일반화 성능이 뛰어나며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,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과적합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현상 방지라는 장점이 있는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Random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Forest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의 발전 모델인 </a:t>
            </a: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ExtraTree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Classifier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를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사용했습니다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6185F2F-2F92-40CF-B393-9D5EAEDEC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862" y="211315"/>
            <a:ext cx="384424" cy="29930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28BD7A1-DEC1-6D49-93F6-6C8E0E085A7A}"/>
              </a:ext>
            </a:extLst>
          </p:cNvPr>
          <p:cNvSpPr/>
          <p:nvPr/>
        </p:nvSpPr>
        <p:spPr>
          <a:xfrm>
            <a:off x="250862" y="839299"/>
            <a:ext cx="10511873" cy="425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모델링으로는 </a:t>
            </a:r>
            <a:r>
              <a:rPr lang="en-US" altLang="ko-KR" sz="16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ExtraTree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Classifier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와 </a:t>
            </a:r>
            <a:r>
              <a:rPr lang="en-US" altLang="ko-KR" sz="16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LightGBM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을 사용함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Helvetica" panose="020B06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430BCA8-57B3-456D-A741-90CABB320028}"/>
              </a:ext>
            </a:extLst>
          </p:cNvPr>
          <p:cNvSpPr/>
          <p:nvPr/>
        </p:nvSpPr>
        <p:spPr>
          <a:xfrm>
            <a:off x="987341" y="1536456"/>
            <a:ext cx="3524502" cy="42530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chemeClr val="tx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Helvetica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FCC696-2CD0-E843-927D-6BCE7791DF3F}"/>
              </a:ext>
            </a:extLst>
          </p:cNvPr>
          <p:cNvSpPr txBox="1"/>
          <p:nvPr/>
        </p:nvSpPr>
        <p:spPr>
          <a:xfrm>
            <a:off x="637411" y="1562053"/>
            <a:ext cx="1091717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ko-KR" sz="14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ExtraTree</a:t>
            </a:r>
            <a:r>
              <a:rPr lang="en-US" altLang="ko-KR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Classifier </a:t>
            </a:r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모델 선택 이유</a:t>
            </a:r>
            <a:endParaRPr lang="en-US" altLang="ko-KR" sz="1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Helvetica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 altLang="ko-KR" sz="9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Helvetica" panose="020B0604020202020204" pitchFamily="34" charset="0"/>
            </a:endParaRPr>
          </a:p>
          <a:p>
            <a:endParaRPr lang="en-US" altLang="ko-KR" sz="1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Helvetica" panose="020B0604020202020204" pitchFamily="34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E95BD54-EAF3-844B-8B76-C0216B68EF21}"/>
              </a:ext>
            </a:extLst>
          </p:cNvPr>
          <p:cNvGrpSpPr/>
          <p:nvPr/>
        </p:nvGrpSpPr>
        <p:grpSpPr>
          <a:xfrm>
            <a:off x="2656114" y="252512"/>
            <a:ext cx="7002863" cy="307777"/>
            <a:chOff x="3000827" y="252512"/>
            <a:chExt cx="7002863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DE4C900-20FC-414A-B1C8-08FDC9B07A33}"/>
                </a:ext>
              </a:extLst>
            </p:cNvPr>
            <p:cNvSpPr txBox="1"/>
            <p:nvPr/>
          </p:nvSpPr>
          <p:spPr>
            <a:xfrm>
              <a:off x="3000827" y="252512"/>
              <a:ext cx="9869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Idea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02A6A02-A548-0B45-B1A1-B18EF8276724}"/>
                </a:ext>
              </a:extLst>
            </p:cNvPr>
            <p:cNvSpPr txBox="1"/>
            <p:nvPr/>
          </p:nvSpPr>
          <p:spPr>
            <a:xfrm>
              <a:off x="404571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Problem &amp; Needs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8D75C37-5E7B-C147-9B70-3E45D68C5EF6}"/>
                </a:ext>
              </a:extLst>
            </p:cNvPr>
            <p:cNvSpPr txBox="1"/>
            <p:nvPr/>
          </p:nvSpPr>
          <p:spPr>
            <a:xfrm>
              <a:off x="5725315" y="252512"/>
              <a:ext cx="1042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C002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Solution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6524259-0FC7-7B40-8E4A-58DA69E5D596}"/>
                </a:ext>
              </a:extLst>
            </p:cNvPr>
            <p:cNvSpPr txBox="1"/>
            <p:nvPr/>
          </p:nvSpPr>
          <p:spPr>
            <a:xfrm>
              <a:off x="6825491" y="252512"/>
              <a:ext cx="14985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Business Model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744827D-BAAB-A646-9445-95E5C08D73F5}"/>
                </a:ext>
              </a:extLst>
            </p:cNvPr>
            <p:cNvSpPr txBox="1"/>
            <p:nvPr/>
          </p:nvSpPr>
          <p:spPr>
            <a:xfrm>
              <a:off x="838200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Growth Strategy 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3F826C4-1EBD-6E41-AA25-B853B7A87953}"/>
              </a:ext>
            </a:extLst>
          </p:cNvPr>
          <p:cNvSpPr txBox="1"/>
          <p:nvPr/>
        </p:nvSpPr>
        <p:spPr>
          <a:xfrm>
            <a:off x="637411" y="3245395"/>
            <a:ext cx="1091717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ko-KR" sz="14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LightGBM</a:t>
            </a:r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모델 선택 이유</a:t>
            </a:r>
            <a:endParaRPr lang="en-US" altLang="ko-KR" sz="1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Helvetica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 altLang="ko-KR" sz="9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Helvetica" panose="020B0604020202020204" pitchFamily="34" charset="0"/>
            </a:endParaRPr>
          </a:p>
          <a:p>
            <a:endParaRPr lang="en-US" altLang="ko-KR" sz="1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Helvetica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E1B58B-D9E1-EA46-B2D6-3315224A3CDC}"/>
              </a:ext>
            </a:extLst>
          </p:cNvPr>
          <p:cNvSpPr/>
          <p:nvPr/>
        </p:nvSpPr>
        <p:spPr>
          <a:xfrm>
            <a:off x="987341" y="3667648"/>
            <a:ext cx="10437635" cy="1757215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0" lvl="1" indent="-400050">
              <a:buFont typeface="+mj-lt"/>
              <a:buAutoNum type="romanUcPeriod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Majority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Voting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방식의 </a:t>
            </a: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ExtraTree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Classifier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의 모델을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보완할만한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모형으로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Boosting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방식의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ensemble Tree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알고리즘인 </a:t>
            </a: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LightGBM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을 활용하였습니다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.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ExtraTree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Classifier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의 장점처럼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, </a:t>
            </a: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LightGBM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또한 비교적 속도가 빠른 알고리즘이기에 추후에 다량의 데이터가 추가될 시 성능 저하를 줄일 수 있다고 판단했습니다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.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Data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수가 적은 경우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overfitting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이 발생할 수 있기에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, sub model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로서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</a:t>
            </a: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LightGBM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을 활용했으며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, Boosting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계열의 알고리즘 중 적절한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Parameter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를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빠르게 찾을 수 있다는 장점이 있기에 선택했습니다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.(Ex. Class weight, Learning rate)</a:t>
            </a:r>
          </a:p>
          <a:p>
            <a:pPr marL="857250" lvl="1" indent="-400050">
              <a:buFont typeface="+mj-lt"/>
              <a:buAutoNum type="romanUcPeriod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최종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Tree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추출을 통해 해석에 강점이 있으며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성능이 우수하다는 것과 결과값에 영향을 끼치는 변수를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SHAP Value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를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통해 변수를 분석하기 위하여 가장 좋은 모델이라고 판단했습니다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51EAC8-1EE0-3A42-A014-1668E38FF312}"/>
              </a:ext>
            </a:extLst>
          </p:cNvPr>
          <p:cNvSpPr/>
          <p:nvPr/>
        </p:nvSpPr>
        <p:spPr>
          <a:xfrm>
            <a:off x="3821291" y="578606"/>
            <a:ext cx="4215999" cy="26025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⦁ 지표 선정      ⦁ 데이터 </a:t>
            </a:r>
            <a:r>
              <a:rPr lang="ko-KR" altLang="en-US" sz="9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크롤링</a:t>
            </a:r>
            <a:r>
              <a:rPr lang="en-US" altLang="ko-KR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⦁ 지표 정량화      ⦁ 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모델링</a:t>
            </a:r>
            <a:r>
              <a:rPr lang="en-US" altLang="ko-KR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⦁ </a:t>
            </a:r>
            <a:r>
              <a:rPr lang="ko-KR" altLang="en-US" sz="9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프로토타입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개발</a:t>
            </a:r>
            <a:endParaRPr lang="ko-KR" altLang="en-US" sz="9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2646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6185F2F-2F92-40CF-B393-9D5EAEDEC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862" y="211315"/>
            <a:ext cx="384424" cy="29930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28BD7A1-DEC1-6D49-93F6-6C8E0E085A7A}"/>
              </a:ext>
            </a:extLst>
          </p:cNvPr>
          <p:cNvSpPr/>
          <p:nvPr/>
        </p:nvSpPr>
        <p:spPr>
          <a:xfrm>
            <a:off x="250862" y="839299"/>
            <a:ext cx="10511873" cy="794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ESG 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평가 예측 모델은 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Accuracy 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최대 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0.94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로 유의미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하며 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F1 Score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최대 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0.94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로 편향되지 않음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C0024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Helvetica" panose="020B0604020202020204" pitchFamily="34" charset="0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DD27E379-31FC-0947-987A-DFA969BC6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53494" y="2983342"/>
            <a:ext cx="4818518" cy="345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표 5">
            <a:extLst>
              <a:ext uri="{FF2B5EF4-FFF2-40B4-BE49-F238E27FC236}">
                <a16:creationId xmlns:a16="http://schemas.microsoft.com/office/drawing/2014/main" id="{B2B52205-BF5A-3545-996A-CCB055CCC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832206"/>
              </p:ext>
            </p:extLst>
          </p:nvPr>
        </p:nvGraphicFramePr>
        <p:xfrm>
          <a:off x="1014928" y="3090625"/>
          <a:ext cx="4460560" cy="3223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2112">
                  <a:extLst>
                    <a:ext uri="{9D8B030D-6E8A-4147-A177-3AD203B41FA5}">
                      <a16:colId xmlns:a16="http://schemas.microsoft.com/office/drawing/2014/main" val="3763560379"/>
                    </a:ext>
                  </a:extLst>
                </a:gridCol>
                <a:gridCol w="892112">
                  <a:extLst>
                    <a:ext uri="{9D8B030D-6E8A-4147-A177-3AD203B41FA5}">
                      <a16:colId xmlns:a16="http://schemas.microsoft.com/office/drawing/2014/main" val="1903878416"/>
                    </a:ext>
                  </a:extLst>
                </a:gridCol>
                <a:gridCol w="892112">
                  <a:extLst>
                    <a:ext uri="{9D8B030D-6E8A-4147-A177-3AD203B41FA5}">
                      <a16:colId xmlns:a16="http://schemas.microsoft.com/office/drawing/2014/main" val="3123301005"/>
                    </a:ext>
                  </a:extLst>
                </a:gridCol>
                <a:gridCol w="892112">
                  <a:extLst>
                    <a:ext uri="{9D8B030D-6E8A-4147-A177-3AD203B41FA5}">
                      <a16:colId xmlns:a16="http://schemas.microsoft.com/office/drawing/2014/main" val="1311541686"/>
                    </a:ext>
                  </a:extLst>
                </a:gridCol>
                <a:gridCol w="892112">
                  <a:extLst>
                    <a:ext uri="{9D8B030D-6E8A-4147-A177-3AD203B41FA5}">
                      <a16:colId xmlns:a16="http://schemas.microsoft.com/office/drawing/2014/main" val="3853306634"/>
                    </a:ext>
                  </a:extLst>
                </a:gridCol>
              </a:tblGrid>
              <a:tr h="315922">
                <a:tc>
                  <a:txBody>
                    <a:bodyPr/>
                    <a:lstStyle/>
                    <a:p>
                      <a:pPr algn="ctr"/>
                      <a:endParaRPr lang="ko-Kore-KR" altLang="en-US" sz="1600" b="1" i="0" dirty="0">
                        <a:solidFill>
                          <a:schemeClr val="bg1"/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C002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</a:rPr>
                        <a:t>E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rgbClr val="EC002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</a:rPr>
                        <a:t>S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rgbClr val="EC002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</a:rPr>
                        <a:t>G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rgbClr val="EC002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</a:rPr>
                        <a:t>ESG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00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37582"/>
                  </a:ext>
                </a:extLst>
              </a:tr>
              <a:tr h="72207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latin typeface="NanumGothic" panose="020D0604000000000000" pitchFamily="34" charset="-127"/>
                        </a:rPr>
                        <a:t>Accuracy</a:t>
                      </a:r>
                      <a:endParaRPr lang="ko-Kore-KR" altLang="en-US" sz="12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latin typeface="NanumGothic" panose="020D0604000000000000" pitchFamily="34" charset="-127"/>
                        </a:rPr>
                        <a:t>0.83</a:t>
                      </a:r>
                      <a:endParaRPr lang="ko-Kore-KR" altLang="en-US" sz="12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latin typeface="NanumGothic" panose="020D0604000000000000" pitchFamily="34" charset="-127"/>
                        </a:rPr>
                        <a:t>0.83</a:t>
                      </a:r>
                      <a:endParaRPr lang="ko-Kore-KR" altLang="en-US" sz="12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latin typeface="NanumGothic" panose="020D0604000000000000" pitchFamily="34" charset="-127"/>
                        </a:rPr>
                        <a:t>0.94</a:t>
                      </a:r>
                      <a:endParaRPr lang="ko-Kore-KR" altLang="en-US" sz="12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latin typeface="NanumGothic" panose="020D0604000000000000" pitchFamily="34" charset="-127"/>
                        </a:rPr>
                        <a:t>0.78</a:t>
                      </a:r>
                      <a:endParaRPr lang="ko-Kore-KR" altLang="en-US" sz="12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93447943"/>
                  </a:ext>
                </a:extLst>
              </a:tr>
              <a:tr h="72207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latin typeface="NanumGothic" panose="020D0604000000000000" pitchFamily="34" charset="-127"/>
                        </a:rPr>
                        <a:t>Weighted F1-score</a:t>
                      </a:r>
                      <a:endParaRPr lang="ko-Kore-KR" altLang="en-US" sz="12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latin typeface="NanumGothic" panose="020D0604000000000000" pitchFamily="34" charset="-127"/>
                        </a:rPr>
                        <a:t>0.85</a:t>
                      </a:r>
                      <a:endParaRPr lang="ko-Kore-KR" altLang="en-US" sz="12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latin typeface="NanumGothic" panose="020D0604000000000000" pitchFamily="34" charset="-127"/>
                        </a:rPr>
                        <a:t>0.84</a:t>
                      </a:r>
                      <a:endParaRPr lang="ko-Kore-KR" altLang="en-US" sz="12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latin typeface="NanumGothic" panose="020D0604000000000000" pitchFamily="34" charset="-127"/>
                        </a:rPr>
                        <a:t>0.94</a:t>
                      </a:r>
                      <a:endParaRPr lang="ko-Kore-KR" altLang="en-US" sz="12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latin typeface="NanumGothic" panose="020D0604000000000000" pitchFamily="34" charset="-127"/>
                        </a:rPr>
                        <a:t>0.75</a:t>
                      </a:r>
                      <a:endParaRPr lang="ko-Kore-KR" altLang="en-US" sz="12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46734965"/>
                  </a:ext>
                </a:extLst>
              </a:tr>
              <a:tr h="72207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latin typeface="NanumGothic" panose="020D0604000000000000" pitchFamily="34" charset="-127"/>
                        </a:rPr>
                        <a:t>Weighted Precision</a:t>
                      </a:r>
                      <a:endParaRPr lang="ko-Kore-KR" altLang="en-US" sz="12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latin typeface="NanumGothic" panose="020D0604000000000000" pitchFamily="34" charset="-127"/>
                        </a:rPr>
                        <a:t>0.88</a:t>
                      </a:r>
                      <a:endParaRPr lang="ko-Kore-KR" altLang="en-US" sz="12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latin typeface="NanumGothic" panose="020D0604000000000000" pitchFamily="34" charset="-127"/>
                        </a:rPr>
                        <a:t>0.84</a:t>
                      </a:r>
                      <a:endParaRPr lang="ko-Kore-KR" altLang="en-US" sz="12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latin typeface="NanumGothic" panose="020D0604000000000000" pitchFamily="34" charset="-127"/>
                        </a:rPr>
                        <a:t>0.95</a:t>
                      </a:r>
                      <a:endParaRPr lang="ko-Kore-KR" altLang="en-US" sz="12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latin typeface="NanumGothic" panose="020D0604000000000000" pitchFamily="34" charset="-127"/>
                        </a:rPr>
                        <a:t>0.79</a:t>
                      </a:r>
                      <a:endParaRPr lang="ko-Kore-KR" altLang="en-US" sz="12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88066895"/>
                  </a:ext>
                </a:extLst>
              </a:tr>
              <a:tr h="72207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latin typeface="NanumGothic" panose="020D0604000000000000" pitchFamily="34" charset="-127"/>
                        </a:rPr>
                        <a:t>Weighted Recall</a:t>
                      </a:r>
                      <a:endParaRPr lang="ko-Kore-KR" altLang="en-US" sz="12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latin typeface="NanumGothic" panose="020D0604000000000000" pitchFamily="34" charset="-127"/>
                        </a:rPr>
                        <a:t>0.83</a:t>
                      </a:r>
                      <a:endParaRPr lang="ko-Kore-KR" altLang="en-US" sz="12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latin typeface="NanumGothic" panose="020D0604000000000000" pitchFamily="34" charset="-127"/>
                        </a:rPr>
                        <a:t>0.83</a:t>
                      </a:r>
                      <a:endParaRPr lang="ko-Kore-KR" altLang="en-US" sz="12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latin typeface="NanumGothic" panose="020D0604000000000000" pitchFamily="34" charset="-127"/>
                        </a:rPr>
                        <a:t>0.94</a:t>
                      </a:r>
                      <a:endParaRPr lang="ko-Kore-KR" altLang="en-US" sz="12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latin typeface="NanumGothic" panose="020D0604000000000000" pitchFamily="34" charset="-127"/>
                        </a:rPr>
                        <a:t>0.78</a:t>
                      </a:r>
                      <a:endParaRPr lang="ko-Kore-KR" altLang="en-US" sz="12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20031624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B59D241E-86CD-9347-A413-5E4917078B95}"/>
              </a:ext>
            </a:extLst>
          </p:cNvPr>
          <p:cNvSpPr txBox="1"/>
          <p:nvPr/>
        </p:nvSpPr>
        <p:spPr>
          <a:xfrm>
            <a:off x="629488" y="1592263"/>
            <a:ext cx="10917178" cy="891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ExtraTree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Classifier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를 활용하여 도출한 평균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Accuracy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가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0.86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로 유의미하며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,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평균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F1 Score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가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0.87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로 편향되지 않은 모델입니다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.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Helvetica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공모전 기간의 제한 상 데이터의 수를 제약했으나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,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후에 더 많은 데이터를 추가해 정확도 상승이 기대됩니다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Tree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계열 알고리즘 이외에도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Regression Model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을 이용해서 분석한 결과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적은 데이터를 활용했음에도 꽤나 정확한 점수 예측이 가능함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또한 알 수 있었습니다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.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6CE397B-5516-2C45-AB57-1CC9366AF0FC}"/>
              </a:ext>
            </a:extLst>
          </p:cNvPr>
          <p:cNvGrpSpPr/>
          <p:nvPr/>
        </p:nvGrpSpPr>
        <p:grpSpPr>
          <a:xfrm>
            <a:off x="2656114" y="252512"/>
            <a:ext cx="7002863" cy="307777"/>
            <a:chOff x="3000827" y="252512"/>
            <a:chExt cx="7002863" cy="30777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ED1B54-7471-CB45-95F4-29D9AD2679E4}"/>
                </a:ext>
              </a:extLst>
            </p:cNvPr>
            <p:cNvSpPr txBox="1"/>
            <p:nvPr/>
          </p:nvSpPr>
          <p:spPr>
            <a:xfrm>
              <a:off x="3000827" y="252512"/>
              <a:ext cx="9869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Idea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DAB382-990D-7544-8CCC-22EA1A95DC73}"/>
                </a:ext>
              </a:extLst>
            </p:cNvPr>
            <p:cNvSpPr txBox="1"/>
            <p:nvPr/>
          </p:nvSpPr>
          <p:spPr>
            <a:xfrm>
              <a:off x="404571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Problem &amp; Needs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2839D4-DD65-FA40-A5C2-C96D2CFD37B6}"/>
                </a:ext>
              </a:extLst>
            </p:cNvPr>
            <p:cNvSpPr txBox="1"/>
            <p:nvPr/>
          </p:nvSpPr>
          <p:spPr>
            <a:xfrm>
              <a:off x="5725315" y="252512"/>
              <a:ext cx="1042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C002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Solution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DABF4B7-CEE5-834C-A3BC-2E8733D37850}"/>
                </a:ext>
              </a:extLst>
            </p:cNvPr>
            <p:cNvSpPr txBox="1"/>
            <p:nvPr/>
          </p:nvSpPr>
          <p:spPr>
            <a:xfrm>
              <a:off x="6825491" y="252512"/>
              <a:ext cx="14985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Business Model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E7544CB-99B6-BF47-9EFC-D945A955DDFB}"/>
                </a:ext>
              </a:extLst>
            </p:cNvPr>
            <p:cNvSpPr txBox="1"/>
            <p:nvPr/>
          </p:nvSpPr>
          <p:spPr>
            <a:xfrm>
              <a:off x="838200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Growth Strategy 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EDA383B-D8B3-F94A-9679-EBB2D32B6FDD}"/>
              </a:ext>
            </a:extLst>
          </p:cNvPr>
          <p:cNvSpPr/>
          <p:nvPr/>
        </p:nvSpPr>
        <p:spPr>
          <a:xfrm>
            <a:off x="5853494" y="2778190"/>
            <a:ext cx="25891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Regression Model</a:t>
            </a:r>
            <a:r>
              <a:rPr lang="ko-KR" altLang="en-US" sz="1200" b="1" kern="100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을 활용한 예측 값</a:t>
            </a:r>
            <a:endParaRPr lang="ko-Kore-KR" altLang="en-US" sz="1200" b="1" dirty="0">
              <a:solidFill>
                <a:srgbClr val="EC0024"/>
              </a:solidFill>
              <a:latin typeface="NanumGothic" panose="020D0604000000000000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E771229-933D-8D4C-AFF9-33338A8A06A4}"/>
              </a:ext>
            </a:extLst>
          </p:cNvPr>
          <p:cNvSpPr/>
          <p:nvPr/>
        </p:nvSpPr>
        <p:spPr>
          <a:xfrm>
            <a:off x="946058" y="2795908"/>
            <a:ext cx="26465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 err="1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ExtraTree</a:t>
            </a:r>
            <a:r>
              <a:rPr lang="en-US" altLang="ko-KR" sz="1200" b="1" kern="100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 Classifier</a:t>
            </a:r>
            <a:r>
              <a:rPr lang="ko-KR" altLang="en-US" sz="1200" b="1" kern="100" dirty="0" err="1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를</a:t>
            </a:r>
            <a:r>
              <a:rPr lang="ko-KR" altLang="en-US" sz="1200" b="1" kern="100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 이용한 결과 값</a:t>
            </a:r>
            <a:endParaRPr lang="ko-Kore-KR" altLang="en-US" sz="1200" b="1" dirty="0">
              <a:solidFill>
                <a:srgbClr val="EC0024"/>
              </a:solidFill>
              <a:latin typeface="NanumGothic" panose="020D0604000000000000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ADEF295-09C7-A446-AC20-92EEAE6D47EE}"/>
              </a:ext>
            </a:extLst>
          </p:cNvPr>
          <p:cNvSpPr/>
          <p:nvPr/>
        </p:nvSpPr>
        <p:spPr>
          <a:xfrm>
            <a:off x="3821291" y="578606"/>
            <a:ext cx="4215999" cy="26025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⦁ 지표 선정      ⦁ 데이터 </a:t>
            </a:r>
            <a:r>
              <a:rPr lang="ko-KR" altLang="en-US" sz="9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크롤링</a:t>
            </a:r>
            <a:r>
              <a:rPr lang="en-US" altLang="ko-KR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⦁ 지표 정량화      ⦁ 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모델링</a:t>
            </a:r>
            <a:r>
              <a:rPr lang="en-US" altLang="ko-KR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⦁ </a:t>
            </a:r>
            <a:r>
              <a:rPr lang="ko-KR" altLang="en-US" sz="9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프로토타입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개발</a:t>
            </a:r>
            <a:endParaRPr lang="ko-KR" altLang="en-US" sz="9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3460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6185F2F-2F92-40CF-B393-9D5EAEDEC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862" y="211315"/>
            <a:ext cx="384424" cy="299302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26CE397B-5516-2C45-AB57-1CC9366AF0FC}"/>
              </a:ext>
            </a:extLst>
          </p:cNvPr>
          <p:cNvGrpSpPr/>
          <p:nvPr/>
        </p:nvGrpSpPr>
        <p:grpSpPr>
          <a:xfrm>
            <a:off x="2656114" y="252512"/>
            <a:ext cx="7002863" cy="307777"/>
            <a:chOff x="3000827" y="252512"/>
            <a:chExt cx="7002863" cy="30777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ED1B54-7471-CB45-95F4-29D9AD2679E4}"/>
                </a:ext>
              </a:extLst>
            </p:cNvPr>
            <p:cNvSpPr txBox="1"/>
            <p:nvPr/>
          </p:nvSpPr>
          <p:spPr>
            <a:xfrm>
              <a:off x="3000827" y="252512"/>
              <a:ext cx="9869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Idea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DAB382-990D-7544-8CCC-22EA1A95DC73}"/>
                </a:ext>
              </a:extLst>
            </p:cNvPr>
            <p:cNvSpPr txBox="1"/>
            <p:nvPr/>
          </p:nvSpPr>
          <p:spPr>
            <a:xfrm>
              <a:off x="404571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Problem &amp; Needs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2839D4-DD65-FA40-A5C2-C96D2CFD37B6}"/>
                </a:ext>
              </a:extLst>
            </p:cNvPr>
            <p:cNvSpPr txBox="1"/>
            <p:nvPr/>
          </p:nvSpPr>
          <p:spPr>
            <a:xfrm>
              <a:off x="5725315" y="252512"/>
              <a:ext cx="1042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C002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Solution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DABF4B7-CEE5-834C-A3BC-2E8733D37850}"/>
                </a:ext>
              </a:extLst>
            </p:cNvPr>
            <p:cNvSpPr txBox="1"/>
            <p:nvPr/>
          </p:nvSpPr>
          <p:spPr>
            <a:xfrm>
              <a:off x="6825491" y="252512"/>
              <a:ext cx="14985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Business Model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E7544CB-99B6-BF47-9EFC-D945A955DDFB}"/>
                </a:ext>
              </a:extLst>
            </p:cNvPr>
            <p:cNvSpPr txBox="1"/>
            <p:nvPr/>
          </p:nvSpPr>
          <p:spPr>
            <a:xfrm>
              <a:off x="838200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Growth Strategy 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ADEF295-09C7-A446-AC20-92EEAE6D47EE}"/>
              </a:ext>
            </a:extLst>
          </p:cNvPr>
          <p:cNvSpPr/>
          <p:nvPr/>
        </p:nvSpPr>
        <p:spPr>
          <a:xfrm>
            <a:off x="3821291" y="578606"/>
            <a:ext cx="4215999" cy="26025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⦁ 지표 선정      ⦁ 데이터 </a:t>
            </a:r>
            <a:r>
              <a:rPr lang="ko-KR" altLang="en-US" sz="9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크롤링</a:t>
            </a:r>
            <a:r>
              <a:rPr lang="en-US" altLang="ko-KR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⦁ 지표 정량화      ⦁ 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모델링</a:t>
            </a:r>
            <a:r>
              <a:rPr lang="en-US" altLang="ko-KR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⦁ </a:t>
            </a:r>
            <a:r>
              <a:rPr lang="ko-KR" altLang="en-US" sz="9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프로토타입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개발</a:t>
            </a:r>
            <a:endParaRPr lang="ko-KR" altLang="en-US" sz="9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52CF5DF-5DE0-C240-9CEF-E7691AFDE148}"/>
              </a:ext>
            </a:extLst>
          </p:cNvPr>
          <p:cNvSpPr/>
          <p:nvPr/>
        </p:nvSpPr>
        <p:spPr>
          <a:xfrm>
            <a:off x="250862" y="839299"/>
            <a:ext cx="10511873" cy="42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평가 예측 모델로 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Environment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(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환경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)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을 분석한 결과는 다음과 같음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3C4049-CD4C-4744-9FF9-E95461DD379E}"/>
              </a:ext>
            </a:extLst>
          </p:cNvPr>
          <p:cNvSpPr txBox="1"/>
          <p:nvPr/>
        </p:nvSpPr>
        <p:spPr>
          <a:xfrm>
            <a:off x="636022" y="1598423"/>
            <a:ext cx="1091717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Accuracy 0.83, Weighted F1-score 0.85,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Weighted Precision 0.88, Weighted Recall 0.83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의 결과 값 도출됨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.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altLang="ko-KR" sz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Helvetica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변수의 중요도는 기후변화 대응 점수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(</a:t>
            </a: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env_climate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),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재생에너지 사용비율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(</a:t>
            </a: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env_energy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),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환경 관련 수상 건수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(</a:t>
            </a: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env_patent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),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온실가스 사용 비율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(</a:t>
            </a: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env_greenhouse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),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환경 위법 지수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(</a:t>
            </a: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env_legacy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)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임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.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altLang="ko-KR" sz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Helvetica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Feature Importance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의 경우 일반적으로 사용되는 방법이지만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, node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가 많이 나뉠 수록 중요도가 높게 나온다는 단점이 분명하게 드러나기에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변수의 중요도를 하나의 모델로 판단하는 것은 무리가 있다고 판단했습니다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.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altLang="ko-KR" sz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Helvetica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Feature Importance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를 보완하기 위해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SHAP Value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를 활용하여 최초에 목적에 따라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기후변화 대응점수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재생에너지 사용 비율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등은 높을 수록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온실가스 사용 비율 등은 낮을 수록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‘E’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를 예측함에 있어 중요한 영향을 끼친다는 것을 확인할 수 있었습니다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.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Helvetica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5769A5-3DC2-354B-B640-57F87D001EE4}"/>
              </a:ext>
            </a:extLst>
          </p:cNvPr>
          <p:cNvSpPr txBox="1"/>
          <p:nvPr/>
        </p:nvSpPr>
        <p:spPr>
          <a:xfrm>
            <a:off x="635286" y="3443287"/>
            <a:ext cx="3442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①</a:t>
            </a:r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Extra Tree Classifier</a:t>
            </a:r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Feature Importance</a:t>
            </a:r>
            <a:endParaRPr lang="ko-KR" altLang="en-US" sz="11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802CD3-5316-A844-A392-38206B02FD76}"/>
              </a:ext>
            </a:extLst>
          </p:cNvPr>
          <p:cNvSpPr txBox="1"/>
          <p:nvPr/>
        </p:nvSpPr>
        <p:spPr>
          <a:xfrm>
            <a:off x="5748938" y="3456115"/>
            <a:ext cx="296227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②</a:t>
            </a:r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1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LightGBM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평균 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SHAP Value </a:t>
            </a:r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모델링</a:t>
            </a:r>
            <a:endParaRPr lang="ko-KR" altLang="en-US" sz="11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5A1AA475-E3B8-3749-9AD1-0BE21BB38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987" y="3822608"/>
            <a:ext cx="5091147" cy="225557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1EDF989-0739-4943-9129-040538FE4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114" y="3822607"/>
            <a:ext cx="4192725" cy="212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0794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6185F2F-2F92-40CF-B393-9D5EAEDEC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862" y="211315"/>
            <a:ext cx="384424" cy="299302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26CE397B-5516-2C45-AB57-1CC9366AF0FC}"/>
              </a:ext>
            </a:extLst>
          </p:cNvPr>
          <p:cNvGrpSpPr/>
          <p:nvPr/>
        </p:nvGrpSpPr>
        <p:grpSpPr>
          <a:xfrm>
            <a:off x="2656114" y="252512"/>
            <a:ext cx="7002863" cy="307777"/>
            <a:chOff x="3000827" y="252512"/>
            <a:chExt cx="7002863" cy="30777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ED1B54-7471-CB45-95F4-29D9AD2679E4}"/>
                </a:ext>
              </a:extLst>
            </p:cNvPr>
            <p:cNvSpPr txBox="1"/>
            <p:nvPr/>
          </p:nvSpPr>
          <p:spPr>
            <a:xfrm>
              <a:off x="3000827" y="252512"/>
              <a:ext cx="9869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Idea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DAB382-990D-7544-8CCC-22EA1A95DC73}"/>
                </a:ext>
              </a:extLst>
            </p:cNvPr>
            <p:cNvSpPr txBox="1"/>
            <p:nvPr/>
          </p:nvSpPr>
          <p:spPr>
            <a:xfrm>
              <a:off x="404571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Problem &amp; Needs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2839D4-DD65-FA40-A5C2-C96D2CFD37B6}"/>
                </a:ext>
              </a:extLst>
            </p:cNvPr>
            <p:cNvSpPr txBox="1"/>
            <p:nvPr/>
          </p:nvSpPr>
          <p:spPr>
            <a:xfrm>
              <a:off x="5725315" y="252512"/>
              <a:ext cx="1042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C002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Solution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DABF4B7-CEE5-834C-A3BC-2E8733D37850}"/>
                </a:ext>
              </a:extLst>
            </p:cNvPr>
            <p:cNvSpPr txBox="1"/>
            <p:nvPr/>
          </p:nvSpPr>
          <p:spPr>
            <a:xfrm>
              <a:off x="6825491" y="252512"/>
              <a:ext cx="14985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Business Model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E7544CB-99B6-BF47-9EFC-D945A955DDFB}"/>
                </a:ext>
              </a:extLst>
            </p:cNvPr>
            <p:cNvSpPr txBox="1"/>
            <p:nvPr/>
          </p:nvSpPr>
          <p:spPr>
            <a:xfrm>
              <a:off x="838200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Growth Strategy 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ADEF295-09C7-A446-AC20-92EEAE6D47EE}"/>
              </a:ext>
            </a:extLst>
          </p:cNvPr>
          <p:cNvSpPr/>
          <p:nvPr/>
        </p:nvSpPr>
        <p:spPr>
          <a:xfrm>
            <a:off x="3821291" y="578606"/>
            <a:ext cx="4215999" cy="26025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⦁ 지표 선정      ⦁ 데이터 </a:t>
            </a:r>
            <a:r>
              <a:rPr lang="ko-KR" altLang="en-US" sz="9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크롤링</a:t>
            </a:r>
            <a:r>
              <a:rPr lang="en-US" altLang="ko-KR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⦁ 지표 정량화      ⦁ 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모델링</a:t>
            </a:r>
            <a:r>
              <a:rPr lang="en-US" altLang="ko-KR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⦁ </a:t>
            </a:r>
            <a:r>
              <a:rPr lang="ko-KR" altLang="en-US" sz="9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프로토타입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개발</a:t>
            </a:r>
            <a:endParaRPr lang="ko-KR" altLang="en-US" sz="9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73EA67E-F639-2B4B-91D4-7DAE35024743}"/>
              </a:ext>
            </a:extLst>
          </p:cNvPr>
          <p:cNvSpPr/>
          <p:nvPr/>
        </p:nvSpPr>
        <p:spPr>
          <a:xfrm>
            <a:off x="250862" y="839299"/>
            <a:ext cx="10511873" cy="41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평가 예측 모델로 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Social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(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사회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)</a:t>
            </a:r>
            <a:r>
              <a:rPr lang="ko-KR" altLang="en-US" sz="16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를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분석한 결과는 다음과 같음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Helvetica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7A6637-F35B-BC4E-BC76-891284E64804}"/>
              </a:ext>
            </a:extLst>
          </p:cNvPr>
          <p:cNvSpPr txBox="1"/>
          <p:nvPr/>
        </p:nvSpPr>
        <p:spPr>
          <a:xfrm>
            <a:off x="629488" y="1592263"/>
            <a:ext cx="10917178" cy="1445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Accuracy 0.83, Weighted F1-score 0.84,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Weighted Precision 0.84, Weighted Recall 0.83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의 결과 값 도출됨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변수의 중요도는 사회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봉사지수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(</a:t>
            </a: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soc_local_volunteer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),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평균 연봉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(</a:t>
            </a: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soc_salary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),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장애인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고용비율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(</a:t>
            </a: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soc_disabled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),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청년 고용인원 수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(</a:t>
            </a: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soc_young_employee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),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여성 임직원 비율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(</a:t>
            </a: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soc_female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)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임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포함된 모든 항목에 있어 모든 값이 클수록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, ‘S’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등급 또한 높은 값을 얻을 수 있다는 것을 확인할 수 있었습니다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.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그 중 특히 사회 봉사 지수 부분이 크게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‘S’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의 등급에 영향을 미침을 알 수 있었습니다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0EC5BA-B476-9043-B1CC-B969C261592D}"/>
              </a:ext>
            </a:extLst>
          </p:cNvPr>
          <p:cNvSpPr txBox="1"/>
          <p:nvPr/>
        </p:nvSpPr>
        <p:spPr>
          <a:xfrm>
            <a:off x="635286" y="3443287"/>
            <a:ext cx="3442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①</a:t>
            </a:r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Extra Tree Classifier</a:t>
            </a:r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Feature Importance</a:t>
            </a:r>
            <a:endParaRPr lang="ko-KR" altLang="en-US" sz="11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A38500-65AE-6D40-B6BE-4D3DA683FBA3}"/>
              </a:ext>
            </a:extLst>
          </p:cNvPr>
          <p:cNvSpPr txBox="1"/>
          <p:nvPr/>
        </p:nvSpPr>
        <p:spPr>
          <a:xfrm>
            <a:off x="5748938" y="3456115"/>
            <a:ext cx="296227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②</a:t>
            </a:r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1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LightGBM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평균 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SHAP Value </a:t>
            </a:r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모델링</a:t>
            </a:r>
            <a:endParaRPr lang="ko-KR" altLang="en-US" sz="11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D04D8AE5-3703-3048-86A1-A66156079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054" y="3897241"/>
            <a:ext cx="5538715" cy="216872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23ABE3D-11BB-6F48-AD01-6A6ABADBF1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198" y="3854154"/>
            <a:ext cx="4299383" cy="213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082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6185F2F-2F92-40CF-B393-9D5EAEDEC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862" y="211315"/>
            <a:ext cx="384424" cy="299302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26CE397B-5516-2C45-AB57-1CC9366AF0FC}"/>
              </a:ext>
            </a:extLst>
          </p:cNvPr>
          <p:cNvGrpSpPr/>
          <p:nvPr/>
        </p:nvGrpSpPr>
        <p:grpSpPr>
          <a:xfrm>
            <a:off x="2656114" y="252512"/>
            <a:ext cx="7002863" cy="307777"/>
            <a:chOff x="3000827" y="252512"/>
            <a:chExt cx="7002863" cy="30777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ED1B54-7471-CB45-95F4-29D9AD2679E4}"/>
                </a:ext>
              </a:extLst>
            </p:cNvPr>
            <p:cNvSpPr txBox="1"/>
            <p:nvPr/>
          </p:nvSpPr>
          <p:spPr>
            <a:xfrm>
              <a:off x="3000827" y="252512"/>
              <a:ext cx="9869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Idea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DAB382-990D-7544-8CCC-22EA1A95DC73}"/>
                </a:ext>
              </a:extLst>
            </p:cNvPr>
            <p:cNvSpPr txBox="1"/>
            <p:nvPr/>
          </p:nvSpPr>
          <p:spPr>
            <a:xfrm>
              <a:off x="404571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Problem &amp; Needs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2839D4-DD65-FA40-A5C2-C96D2CFD37B6}"/>
                </a:ext>
              </a:extLst>
            </p:cNvPr>
            <p:cNvSpPr txBox="1"/>
            <p:nvPr/>
          </p:nvSpPr>
          <p:spPr>
            <a:xfrm>
              <a:off x="5725315" y="252512"/>
              <a:ext cx="1042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C002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Solution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DABF4B7-CEE5-834C-A3BC-2E8733D37850}"/>
                </a:ext>
              </a:extLst>
            </p:cNvPr>
            <p:cNvSpPr txBox="1"/>
            <p:nvPr/>
          </p:nvSpPr>
          <p:spPr>
            <a:xfrm>
              <a:off x="6825491" y="252512"/>
              <a:ext cx="14985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Business Model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E7544CB-99B6-BF47-9EFC-D945A955DDFB}"/>
                </a:ext>
              </a:extLst>
            </p:cNvPr>
            <p:cNvSpPr txBox="1"/>
            <p:nvPr/>
          </p:nvSpPr>
          <p:spPr>
            <a:xfrm>
              <a:off x="838200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Growth Strategy 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ADEF295-09C7-A446-AC20-92EEAE6D47EE}"/>
              </a:ext>
            </a:extLst>
          </p:cNvPr>
          <p:cNvSpPr/>
          <p:nvPr/>
        </p:nvSpPr>
        <p:spPr>
          <a:xfrm>
            <a:off x="3821291" y="578606"/>
            <a:ext cx="4215999" cy="26025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⦁ 지표 선정      ⦁ 데이터 </a:t>
            </a:r>
            <a:r>
              <a:rPr lang="ko-KR" altLang="en-US" sz="9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크롤링</a:t>
            </a:r>
            <a:r>
              <a:rPr lang="en-US" altLang="ko-KR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⦁ 지표 정량화      ⦁ 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모델링</a:t>
            </a:r>
            <a:r>
              <a:rPr lang="en-US" altLang="ko-KR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⦁ </a:t>
            </a:r>
            <a:r>
              <a:rPr lang="ko-KR" altLang="en-US" sz="9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프로토타입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개발</a:t>
            </a:r>
            <a:endParaRPr lang="ko-KR" altLang="en-US" sz="9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178B37-EF68-A849-A641-2B7AC1B886D8}"/>
              </a:ext>
            </a:extLst>
          </p:cNvPr>
          <p:cNvSpPr/>
          <p:nvPr/>
        </p:nvSpPr>
        <p:spPr>
          <a:xfrm>
            <a:off x="250862" y="839299"/>
            <a:ext cx="10511873" cy="1533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평가 예측 모델로 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Governance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(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지배 구조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)</a:t>
            </a:r>
            <a:r>
              <a:rPr lang="ko-KR" altLang="en-US" sz="16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를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분석한 결과는 다음과 같음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Helvetica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Helvetica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Helvetica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C0024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Helvetica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5C8789-86EE-1949-9D03-1CFC58F27811}"/>
              </a:ext>
            </a:extLst>
          </p:cNvPr>
          <p:cNvSpPr txBox="1"/>
          <p:nvPr/>
        </p:nvSpPr>
        <p:spPr>
          <a:xfrm>
            <a:off x="629488" y="1595903"/>
            <a:ext cx="10917178" cy="1168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Accuracy 0.94, Weighted F1-score 0.94,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Weighted Precision 0.94, Weighted Recall 0.94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의 결과 값 도출됨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변수의 중요도는 이사회 독립성 비율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(</a:t>
            </a: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gov_independent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),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관계사 매출비중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(</a:t>
            </a: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gov_related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),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최고경영진의 지배구조 개선 노력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(</a:t>
            </a: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gov_ceo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),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지배구조 법규 위반 점수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(</a:t>
            </a: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gov_legay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),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지배구조 윤리성 지표 점수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(</a:t>
            </a: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gov_ethic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)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임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이사회 독립성 비율의 경우 높을 수록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관계사 매출 비중은 낮을 수록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‘G’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에서 높은 등급을 확인할 수 있었습니다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DEB0A1-21D4-B94F-820F-28D8A9AAFA08}"/>
              </a:ext>
            </a:extLst>
          </p:cNvPr>
          <p:cNvSpPr txBox="1"/>
          <p:nvPr/>
        </p:nvSpPr>
        <p:spPr>
          <a:xfrm>
            <a:off x="635286" y="3443287"/>
            <a:ext cx="3442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①</a:t>
            </a:r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Extra Tree Classifier</a:t>
            </a:r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Feature Importance</a:t>
            </a:r>
            <a:endParaRPr lang="ko-KR" altLang="en-US" sz="11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82EE66-569E-CC48-997F-CF11257B20E5}"/>
              </a:ext>
            </a:extLst>
          </p:cNvPr>
          <p:cNvSpPr txBox="1"/>
          <p:nvPr/>
        </p:nvSpPr>
        <p:spPr>
          <a:xfrm>
            <a:off x="5748938" y="3456115"/>
            <a:ext cx="296227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②</a:t>
            </a:r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1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LightGBM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평균 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SHAP Value </a:t>
            </a:r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모델링</a:t>
            </a:r>
            <a:endParaRPr lang="ko-KR" altLang="en-US" sz="11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273C612-B49D-B84B-BEA0-342602637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761" y="3941033"/>
            <a:ext cx="5219303" cy="204435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61050A3-F272-F648-B320-0073EE82D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26" y="3832440"/>
            <a:ext cx="4435665" cy="211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819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6185F2F-2F92-40CF-B393-9D5EAEDEC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862" y="211315"/>
            <a:ext cx="384424" cy="29930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28BD7A1-DEC1-6D49-93F6-6C8E0E085A7A}"/>
              </a:ext>
            </a:extLst>
          </p:cNvPr>
          <p:cNvSpPr/>
          <p:nvPr/>
        </p:nvSpPr>
        <p:spPr>
          <a:xfrm>
            <a:off x="250862" y="839299"/>
            <a:ext cx="10511873" cy="425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ESG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평가 예측 모델을 웹 기반의 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Dash Board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플랫폼에 적용하며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,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이는 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AWS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기반의 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Public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Cloud</a:t>
            </a:r>
            <a:r>
              <a:rPr lang="ko-KR" altLang="en-US" sz="16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를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이용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.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61D5900-2EF9-BF45-8860-A6F53D1453A5}"/>
              </a:ext>
            </a:extLst>
          </p:cNvPr>
          <p:cNvSpPr/>
          <p:nvPr/>
        </p:nvSpPr>
        <p:spPr>
          <a:xfrm>
            <a:off x="3821291" y="578606"/>
            <a:ext cx="4215999" cy="26025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⦁ 지표 선정      ⦁ 데이터 </a:t>
            </a:r>
            <a:r>
              <a:rPr lang="ko-KR" altLang="en-US" sz="9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크롤링</a:t>
            </a:r>
            <a:r>
              <a:rPr lang="en-US" altLang="ko-KR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⦁ 지표 정량화      ⦁ 모델링</a:t>
            </a:r>
            <a:r>
              <a:rPr lang="en-US" altLang="ko-KR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⦁ </a:t>
            </a:r>
            <a:r>
              <a:rPr lang="ko-KR" altLang="en-US" sz="9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프로토타입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개발</a:t>
            </a:r>
            <a:endParaRPr lang="ko-KR" altLang="en-US" sz="900" b="1" dirty="0">
              <a:solidFill>
                <a:srgbClr val="EC0024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F1E09E4-C8BD-634B-B10C-74EE8F83A5B0}"/>
              </a:ext>
            </a:extLst>
          </p:cNvPr>
          <p:cNvGrpSpPr/>
          <p:nvPr/>
        </p:nvGrpSpPr>
        <p:grpSpPr>
          <a:xfrm>
            <a:off x="2656114" y="252512"/>
            <a:ext cx="7002863" cy="307777"/>
            <a:chOff x="3000827" y="252512"/>
            <a:chExt cx="7002863" cy="3077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CC0A2B2-86E9-254A-B491-62B1A920E395}"/>
                </a:ext>
              </a:extLst>
            </p:cNvPr>
            <p:cNvSpPr txBox="1"/>
            <p:nvPr/>
          </p:nvSpPr>
          <p:spPr>
            <a:xfrm>
              <a:off x="3000827" y="252512"/>
              <a:ext cx="9869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Idea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7FCED9-0795-1A40-9ABE-7FB78B79C321}"/>
                </a:ext>
              </a:extLst>
            </p:cNvPr>
            <p:cNvSpPr txBox="1"/>
            <p:nvPr/>
          </p:nvSpPr>
          <p:spPr>
            <a:xfrm>
              <a:off x="404571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Problem &amp; Needs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96A563-B490-5044-AB28-638DD01A8464}"/>
                </a:ext>
              </a:extLst>
            </p:cNvPr>
            <p:cNvSpPr txBox="1"/>
            <p:nvPr/>
          </p:nvSpPr>
          <p:spPr>
            <a:xfrm>
              <a:off x="5725315" y="252512"/>
              <a:ext cx="1042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C002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Solution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4443D11-65CA-3F48-A747-826D3B135C8A}"/>
                </a:ext>
              </a:extLst>
            </p:cNvPr>
            <p:cNvSpPr txBox="1"/>
            <p:nvPr/>
          </p:nvSpPr>
          <p:spPr>
            <a:xfrm>
              <a:off x="6825491" y="252512"/>
              <a:ext cx="14985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Business Model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0289CF5-E4DA-7D4C-9121-3C60F703F042}"/>
                </a:ext>
              </a:extLst>
            </p:cNvPr>
            <p:cNvSpPr txBox="1"/>
            <p:nvPr/>
          </p:nvSpPr>
          <p:spPr>
            <a:xfrm>
              <a:off x="838200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Growth Strategy 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8E30A60-F69C-7D4B-B908-8462E12B1EA9}"/>
              </a:ext>
            </a:extLst>
          </p:cNvPr>
          <p:cNvSpPr txBox="1"/>
          <p:nvPr/>
        </p:nvSpPr>
        <p:spPr>
          <a:xfrm>
            <a:off x="639536" y="1605951"/>
            <a:ext cx="10917178" cy="1168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Spring, </a:t>
            </a:r>
            <a:r>
              <a:rPr lang="en-US" altLang="ko-KR" sz="1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TomCat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기반의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Backend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기초 구조를 작성하고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정형 데이터는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Oracle DBMS,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비정형 데이터는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No-SQL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인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MariaDB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에 저장하는 아키텍처를 구축합니다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축적된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Log data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를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토대로한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프로세스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마이닝으로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Data Conformation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을 점검하고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사용자 행동 패턴 파악을 통해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인사이트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추출 및 서버 부하를 점검하는데 활용 가능합니다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추후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Hadoop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과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Spark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를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도입함으로써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Real Time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시스템으로 대용량 데이터를 저장하고 </a:t>
            </a:r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분산처리해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,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성능 개선을 도모할 수 있습니다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.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1BFEADE-850B-0645-892C-1D431CDF2B93}"/>
              </a:ext>
            </a:extLst>
          </p:cNvPr>
          <p:cNvGrpSpPr/>
          <p:nvPr/>
        </p:nvGrpSpPr>
        <p:grpSpPr>
          <a:xfrm>
            <a:off x="7381321" y="6230867"/>
            <a:ext cx="2391283" cy="428424"/>
            <a:chOff x="8278238" y="6177064"/>
            <a:chExt cx="2391283" cy="4284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9511EBF-5231-A145-A928-23E3F36E51D8}"/>
                </a:ext>
              </a:extLst>
            </p:cNvPr>
            <p:cNvSpPr/>
            <p:nvPr/>
          </p:nvSpPr>
          <p:spPr>
            <a:xfrm>
              <a:off x="8278238" y="6177064"/>
              <a:ext cx="1712068" cy="428424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1874996-BE9B-8942-9DDE-BDA7DA2583EB}"/>
                </a:ext>
              </a:extLst>
            </p:cNvPr>
            <p:cNvGrpSpPr/>
            <p:nvPr/>
          </p:nvGrpSpPr>
          <p:grpSpPr>
            <a:xfrm>
              <a:off x="8378802" y="6205378"/>
              <a:ext cx="2290719" cy="400110"/>
              <a:chOff x="8932985" y="2918577"/>
              <a:chExt cx="2290719" cy="400110"/>
            </a:xfrm>
          </p:grpSpPr>
          <p:cxnSp>
            <p:nvCxnSpPr>
              <p:cNvPr id="6" name="직선 연결선[R] 5">
                <a:extLst>
                  <a:ext uri="{FF2B5EF4-FFF2-40B4-BE49-F238E27FC236}">
                    <a16:creationId xmlns:a16="http://schemas.microsoft.com/office/drawing/2014/main" id="{C99B1482-4CBD-8B41-878E-F314E5545C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32985" y="3218660"/>
                <a:ext cx="441925" cy="0"/>
              </a:xfrm>
              <a:prstGeom prst="line">
                <a:avLst/>
              </a:prstGeom>
              <a:ln w="412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[R] 24">
                <a:extLst>
                  <a:ext uri="{FF2B5EF4-FFF2-40B4-BE49-F238E27FC236}">
                    <a16:creationId xmlns:a16="http://schemas.microsoft.com/office/drawing/2014/main" id="{BD55BB73-62C2-BD4B-824B-A137DB2668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32985" y="3018605"/>
                <a:ext cx="441925" cy="0"/>
              </a:xfrm>
              <a:prstGeom prst="line">
                <a:avLst/>
              </a:prstGeom>
              <a:ln w="41275">
                <a:solidFill>
                  <a:srgbClr val="EC002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9FD80C-AD71-124E-BB9E-EC2DE1CA2742}"/>
                  </a:ext>
                </a:extLst>
              </p:cNvPr>
              <p:cNvSpPr txBox="1"/>
              <p:nvPr/>
            </p:nvSpPr>
            <p:spPr>
              <a:xfrm>
                <a:off x="9393210" y="3118632"/>
                <a:ext cx="161080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7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Helvetica" panose="020B0604020202020204" pitchFamily="34" charset="0"/>
                  </a:rPr>
                  <a:t>추가적으로 구현</a:t>
                </a:r>
                <a:endParaRPr lang="en-US" altLang="ko-KR" sz="7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Helvetica" panose="020B0604020202020204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646FF7-77E6-E340-BD0C-C15D7C04B4E5}"/>
                  </a:ext>
                </a:extLst>
              </p:cNvPr>
              <p:cNvSpPr txBox="1"/>
              <p:nvPr/>
            </p:nvSpPr>
            <p:spPr>
              <a:xfrm>
                <a:off x="9393210" y="2918577"/>
                <a:ext cx="1830494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Helvetica" panose="020B0604020202020204" pitchFamily="34" charset="0"/>
                  </a:rPr>
                  <a:t>Base Backend </a:t>
                </a:r>
                <a:r>
                  <a:rPr lang="ko-KR" altLang="en-US" sz="700" b="1" dirty="0" err="1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Helvetica" panose="020B0604020202020204" pitchFamily="34" charset="0"/>
                  </a:rPr>
                  <a:t>아키텍쳐</a:t>
                </a:r>
                <a:endParaRPr lang="en-US" altLang="ko-KR" sz="7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Helvetica" panose="020B0604020202020204" pitchFamily="34" charset="0"/>
                </a:endParaRPr>
              </a:p>
            </p:txBody>
          </p: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0C413FFD-D454-4344-8306-8DE95880F30A}"/>
              </a:ext>
            </a:extLst>
          </p:cNvPr>
          <p:cNvGrpSpPr/>
          <p:nvPr/>
        </p:nvGrpSpPr>
        <p:grpSpPr>
          <a:xfrm>
            <a:off x="2240972" y="2964079"/>
            <a:ext cx="6279260" cy="3742799"/>
            <a:chOff x="2118465" y="2769145"/>
            <a:chExt cx="6670752" cy="3976151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C597A29F-5FC4-7147-A7DD-4BDA7163112C}"/>
                </a:ext>
              </a:extLst>
            </p:cNvPr>
            <p:cNvGrpSpPr/>
            <p:nvPr/>
          </p:nvGrpSpPr>
          <p:grpSpPr>
            <a:xfrm>
              <a:off x="2118465" y="2871019"/>
              <a:ext cx="6670752" cy="3874277"/>
              <a:chOff x="165637" y="242223"/>
              <a:chExt cx="10725402" cy="6229172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12CACEDA-7995-8140-9E55-92754791C4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1544" y="906033"/>
                <a:ext cx="732241" cy="1034395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4C0926D2-3A6A-1645-858E-A0BB78BDF1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7557" y="2924701"/>
                <a:ext cx="702914" cy="992965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6FA5DCC9-77F9-1C4A-8AA1-F978248168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27294" y="3503736"/>
                <a:ext cx="328537" cy="255791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81617534-3312-464E-BF75-1DC5D3F7B1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637" y="2161107"/>
                <a:ext cx="1197995" cy="686261"/>
              </a:xfrm>
              <a:prstGeom prst="rect">
                <a:avLst/>
              </a:prstGeom>
            </p:spPr>
          </p:pic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6176930C-A251-9449-84A1-A1AE77C52D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3632" y="1478560"/>
                <a:ext cx="75506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C995094B-C4B4-144F-9A9E-496BFBB6DA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45214" y="1591675"/>
                <a:ext cx="573483" cy="901033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화살표 연결선 36">
                <a:extLst>
                  <a:ext uri="{FF2B5EF4-FFF2-40B4-BE49-F238E27FC236}">
                    <a16:creationId xmlns:a16="http://schemas.microsoft.com/office/drawing/2014/main" id="{477171BE-F287-4243-9FBE-D4285B0599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71145" y="1778471"/>
                <a:ext cx="747552" cy="165053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22AB6769-7701-0F4F-9092-8F8B6A7A833B}"/>
                  </a:ext>
                </a:extLst>
              </p:cNvPr>
              <p:cNvSpPr/>
              <p:nvPr/>
            </p:nvSpPr>
            <p:spPr>
              <a:xfrm>
                <a:off x="469056" y="1519039"/>
                <a:ext cx="680886" cy="2594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b="1" dirty="0">
                    <a:solidFill>
                      <a:schemeClr val="tx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개인</a:t>
                </a: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39461E61-A644-4149-B3C0-48E9440F660F}"/>
                  </a:ext>
                </a:extLst>
              </p:cNvPr>
              <p:cNvSpPr/>
              <p:nvPr/>
            </p:nvSpPr>
            <p:spPr>
              <a:xfrm>
                <a:off x="2843868" y="522198"/>
                <a:ext cx="3808602" cy="341601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b="1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6D485015-073A-574F-A489-3F9E300941B2}"/>
                  </a:ext>
                </a:extLst>
              </p:cNvPr>
              <p:cNvSpPr/>
              <p:nvPr/>
            </p:nvSpPr>
            <p:spPr>
              <a:xfrm>
                <a:off x="2507723" y="3938211"/>
                <a:ext cx="1324792" cy="2594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chemeClr val="tx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Server</a:t>
                </a:r>
                <a:endParaRPr lang="ko-KR" altLang="en-US" sz="900" b="1" dirty="0">
                  <a:solidFill>
                    <a:schemeClr val="tx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cxnSp>
            <p:nvCxnSpPr>
              <p:cNvPr id="41" name="직선 연결선 35">
                <a:extLst>
                  <a:ext uri="{FF2B5EF4-FFF2-40B4-BE49-F238E27FC236}">
                    <a16:creationId xmlns:a16="http://schemas.microsoft.com/office/drawing/2014/main" id="{E5C06E38-6618-0D40-A899-87FC71B5CD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7667" y="2044287"/>
                <a:ext cx="1368532" cy="448421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37">
                <a:extLst>
                  <a:ext uri="{FF2B5EF4-FFF2-40B4-BE49-F238E27FC236}">
                    <a16:creationId xmlns:a16="http://schemas.microsoft.com/office/drawing/2014/main" id="{C045692C-F59C-7443-A7CC-811463E82603}"/>
                  </a:ext>
                </a:extLst>
              </p:cNvPr>
              <p:cNvCxnSpPr>
                <a:cxnSpLocks/>
                <a:endCxn id="43" idx="0"/>
              </p:cNvCxnSpPr>
              <p:nvPr/>
            </p:nvCxnSpPr>
            <p:spPr>
              <a:xfrm>
                <a:off x="3907288" y="314310"/>
                <a:ext cx="206132" cy="151817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B33BA489-9B97-9846-B902-8DCE2F8AA6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75257" y="1832484"/>
                <a:ext cx="1076325" cy="1247778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AD28C216-FA22-CE42-AC75-C6FCC60000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77667" y="242223"/>
                <a:ext cx="2316934" cy="1802064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sx="89974" sy="89974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A1DEEFB4-66A0-8948-B964-A204AD9FB0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10915" y="1832484"/>
                <a:ext cx="1114425" cy="1276352"/>
              </a:xfrm>
              <a:prstGeom prst="rect">
                <a:avLst/>
              </a:prstGeom>
            </p:spPr>
          </p:pic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744F7BCE-57AA-5D42-B4AF-6EC6E8C3E2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80641" y="2257815"/>
                <a:ext cx="642175" cy="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2A0F768F-1095-9E40-9C0C-232135025F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85742" y="2694681"/>
                <a:ext cx="619313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D69D109D-F923-A547-BD72-BB50213AF0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20590" y="1201695"/>
                <a:ext cx="990600" cy="1066802"/>
              </a:xfrm>
              <a:prstGeom prst="rect">
                <a:avLst/>
              </a:prstGeom>
            </p:spPr>
          </p:pic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533ABF5F-C651-634E-8897-57CA9424F8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99259" y="3094481"/>
                <a:ext cx="778577" cy="823184"/>
              </a:xfrm>
              <a:prstGeom prst="rect">
                <a:avLst/>
              </a:prstGeom>
            </p:spPr>
          </p:pic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A7C69CD6-9B56-D148-BDAF-28B0A759D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58000" y="2433192"/>
                <a:ext cx="868713" cy="983018"/>
              </a:xfrm>
              <a:prstGeom prst="rect">
                <a:avLst/>
              </a:prstGeom>
            </p:spPr>
          </p:pic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C05CAECD-A37C-A443-9BE7-0AEAFD6BCB15}"/>
                  </a:ext>
                </a:extLst>
              </p:cNvPr>
              <p:cNvSpPr/>
              <p:nvPr/>
            </p:nvSpPr>
            <p:spPr>
              <a:xfrm>
                <a:off x="7037696" y="1998384"/>
                <a:ext cx="1324792" cy="2594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chemeClr val="tx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RDBMS</a:t>
                </a:r>
                <a:endParaRPr lang="ko-KR" altLang="en-US" sz="900" b="1" dirty="0">
                  <a:solidFill>
                    <a:schemeClr val="tx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D4DC8AA-1750-3546-A99A-4F0FEA0BBE65}"/>
                  </a:ext>
                </a:extLst>
              </p:cNvPr>
              <p:cNvSpPr/>
              <p:nvPr/>
            </p:nvSpPr>
            <p:spPr>
              <a:xfrm>
                <a:off x="7037696" y="3365456"/>
                <a:ext cx="1324792" cy="2594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chemeClr val="tx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No-SQL</a:t>
                </a:r>
                <a:endParaRPr lang="ko-KR" altLang="en-US" sz="900" b="1" dirty="0">
                  <a:solidFill>
                    <a:schemeClr val="tx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id="{BEE9C056-8800-6747-B2E5-C0F5709287E1}"/>
                  </a:ext>
                </a:extLst>
              </p:cNvPr>
              <p:cNvCxnSpPr>
                <a:cxnSpLocks/>
                <a:endCxn id="48" idx="1"/>
              </p:cNvCxnSpPr>
              <p:nvPr/>
            </p:nvCxnSpPr>
            <p:spPr>
              <a:xfrm flipV="1">
                <a:off x="6527701" y="1735095"/>
                <a:ext cx="692889" cy="55262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C7DD3ED5-8D0A-6643-9710-0D2D0352FCC4}"/>
                  </a:ext>
                </a:extLst>
              </p:cNvPr>
              <p:cNvCxnSpPr>
                <a:cxnSpLocks/>
                <a:stCxn id="48" idx="1"/>
              </p:cNvCxnSpPr>
              <p:nvPr/>
            </p:nvCxnSpPr>
            <p:spPr>
              <a:xfrm flipH="1">
                <a:off x="6525340" y="1735095"/>
                <a:ext cx="695248" cy="54717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>
                <a:extLst>
                  <a:ext uri="{FF2B5EF4-FFF2-40B4-BE49-F238E27FC236}">
                    <a16:creationId xmlns:a16="http://schemas.microsoft.com/office/drawing/2014/main" id="{B1E71D25-0EE2-E14D-B08A-CEFF084B6B5F}"/>
                  </a:ext>
                </a:extLst>
              </p:cNvPr>
              <p:cNvCxnSpPr>
                <a:cxnSpLocks/>
                <a:stCxn id="50" idx="1"/>
              </p:cNvCxnSpPr>
              <p:nvPr/>
            </p:nvCxnSpPr>
            <p:spPr>
              <a:xfrm flipH="1" flipV="1">
                <a:off x="6527701" y="2532469"/>
                <a:ext cx="730297" cy="392233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4E833589-5B18-1045-8E2D-E689CF1EFA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0674" y="2599088"/>
                <a:ext cx="615714" cy="33653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83">
                <a:extLst>
                  <a:ext uri="{FF2B5EF4-FFF2-40B4-BE49-F238E27FC236}">
                    <a16:creationId xmlns:a16="http://schemas.microsoft.com/office/drawing/2014/main" id="{026C3887-26A8-1546-8877-23163AAA9E64}"/>
                  </a:ext>
                </a:extLst>
              </p:cNvPr>
              <p:cNvCxnSpPr>
                <a:stCxn id="48" idx="3"/>
              </p:cNvCxnSpPr>
              <p:nvPr/>
            </p:nvCxnSpPr>
            <p:spPr>
              <a:xfrm>
                <a:off x="8211189" y="1735095"/>
                <a:ext cx="681141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84">
                <a:extLst>
                  <a:ext uri="{FF2B5EF4-FFF2-40B4-BE49-F238E27FC236}">
                    <a16:creationId xmlns:a16="http://schemas.microsoft.com/office/drawing/2014/main" id="{D033AD43-5AEB-A347-B1C8-801E05639C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9187" y="2935624"/>
                <a:ext cx="693144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BD6A6C8A-3F72-1244-AA14-F99452093C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47939" y="4287407"/>
                <a:ext cx="1943100" cy="1028702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5EF87B8C-33CB-744C-B7F6-4F5A2CC601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997448" y="1541904"/>
                <a:ext cx="1838324" cy="1552579"/>
              </a:xfrm>
              <a:prstGeom prst="rect">
                <a:avLst/>
              </a:prstGeom>
            </p:spPr>
          </p:pic>
          <p:cxnSp>
            <p:nvCxnSpPr>
              <p:cNvPr id="61" name="직선 연결선 91">
                <a:extLst>
                  <a:ext uri="{FF2B5EF4-FFF2-40B4-BE49-F238E27FC236}">
                    <a16:creationId xmlns:a16="http://schemas.microsoft.com/office/drawing/2014/main" id="{A8D294D3-2D0E-A146-9A69-40693DAEAF46}"/>
                  </a:ext>
                </a:extLst>
              </p:cNvPr>
              <p:cNvCxnSpPr>
                <a:stCxn id="60" idx="2"/>
                <a:endCxn id="59" idx="0"/>
              </p:cNvCxnSpPr>
              <p:nvPr/>
            </p:nvCxnSpPr>
            <p:spPr>
              <a:xfrm flipH="1">
                <a:off x="9916611" y="3094483"/>
                <a:ext cx="2" cy="1103159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DF0B8B28-2DB7-834B-A33A-FAE45C313F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872964" y="6239160"/>
                <a:ext cx="1324793" cy="232235"/>
              </a:xfrm>
              <a:prstGeom prst="rect">
                <a:avLst/>
              </a:prstGeom>
            </p:spPr>
          </p:pic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46BD7627-161C-8D4C-914E-BDD5C03EA9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18319" y="5144183"/>
                <a:ext cx="1894735" cy="1094977"/>
              </a:xfrm>
              <a:prstGeom prst="rect">
                <a:avLst/>
              </a:prstGeom>
            </p:spPr>
          </p:pic>
          <p:cxnSp>
            <p:nvCxnSpPr>
              <p:cNvPr id="64" name="연결선: 꺾임 97">
                <a:extLst>
                  <a:ext uri="{FF2B5EF4-FFF2-40B4-BE49-F238E27FC236}">
                    <a16:creationId xmlns:a16="http://schemas.microsoft.com/office/drawing/2014/main" id="{3ED4AA5E-F038-8945-B157-CC18939C2E24}"/>
                  </a:ext>
                </a:extLst>
              </p:cNvPr>
              <p:cNvCxnSpPr>
                <a:cxnSpLocks/>
                <a:endCxn id="63" idx="1"/>
              </p:cNvCxnSpPr>
              <p:nvPr/>
            </p:nvCxnSpPr>
            <p:spPr>
              <a:xfrm rot="16200000" flipH="1">
                <a:off x="5516432" y="4489782"/>
                <a:ext cx="1774003" cy="629773"/>
              </a:xfrm>
              <a:prstGeom prst="bentConnector2">
                <a:avLst/>
              </a:prstGeom>
              <a:ln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C9B33C05-DB46-3B45-8FA6-491E041F5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638840" y="4381981"/>
                <a:ext cx="1356558" cy="1276352"/>
              </a:xfrm>
              <a:prstGeom prst="rect">
                <a:avLst/>
              </a:prstGeom>
            </p:spPr>
          </p:pic>
          <p:cxnSp>
            <p:nvCxnSpPr>
              <p:cNvPr id="66" name="직선 연결선 105">
                <a:extLst>
                  <a:ext uri="{FF2B5EF4-FFF2-40B4-BE49-F238E27FC236}">
                    <a16:creationId xmlns:a16="http://schemas.microsoft.com/office/drawing/2014/main" id="{EBE1B602-AEE9-4046-B50E-E138D05D534D}"/>
                  </a:ext>
                </a:extLst>
              </p:cNvPr>
              <p:cNvCxnSpPr/>
              <p:nvPr/>
            </p:nvCxnSpPr>
            <p:spPr>
              <a:xfrm>
                <a:off x="5095380" y="4815880"/>
                <a:ext cx="3738227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E16F7CF3-F51F-894D-A399-A2B2ACFA73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28303" y="4013564"/>
                <a:ext cx="0" cy="321221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097A2FAF-D6A1-E844-859F-6A79415D53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17120" y="4013564"/>
                <a:ext cx="0" cy="31457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18004142-38C5-5D4B-8479-6D1993ED1808}"/>
                  </a:ext>
                </a:extLst>
              </p:cNvPr>
              <p:cNvSpPr/>
              <p:nvPr/>
            </p:nvSpPr>
            <p:spPr>
              <a:xfrm>
                <a:off x="3618253" y="5712947"/>
                <a:ext cx="1324792" cy="2594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chemeClr val="tx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Machine</a:t>
                </a:r>
                <a:br>
                  <a:rPr lang="en-US" altLang="ko-KR" sz="900" b="1" dirty="0">
                    <a:solidFill>
                      <a:schemeClr val="tx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</a:br>
                <a:r>
                  <a:rPr lang="en-US" altLang="ko-KR" sz="900" b="1" dirty="0">
                    <a:solidFill>
                      <a:schemeClr val="tx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Learning</a:t>
                </a:r>
                <a:endParaRPr lang="ko-KR" altLang="en-US" sz="900" b="1" dirty="0">
                  <a:solidFill>
                    <a:schemeClr val="tx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60F7AD8D-0E58-5C45-9F0F-30B519A57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357036" y="2769145"/>
              <a:ext cx="1052900" cy="7261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2000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6185F2F-2F92-40CF-B393-9D5EAEDEC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862" y="211315"/>
            <a:ext cx="384424" cy="2993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36E05D9-619A-AA4E-92AA-D2DFB59262C4}"/>
              </a:ext>
            </a:extLst>
          </p:cNvPr>
          <p:cNvSpPr/>
          <p:nvPr/>
        </p:nvSpPr>
        <p:spPr>
          <a:xfrm>
            <a:off x="609105" y="1506173"/>
            <a:ext cx="13276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Business Model</a:t>
            </a:r>
            <a:endParaRPr lang="ko-Kore-KR" altLang="en-US" sz="1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347EF09-14A6-9643-8E22-6D10D834C3B2}"/>
              </a:ext>
            </a:extLst>
          </p:cNvPr>
          <p:cNvSpPr/>
          <p:nvPr/>
        </p:nvSpPr>
        <p:spPr>
          <a:xfrm>
            <a:off x="5089593" y="4022133"/>
            <a:ext cx="1204412" cy="1204412"/>
          </a:xfrm>
          <a:prstGeom prst="ellipse">
            <a:avLst/>
          </a:prstGeom>
          <a:solidFill>
            <a:srgbClr val="EC002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SK</a:t>
            </a:r>
            <a:r>
              <a:rPr kumimoji="1" lang="ko-KR" altLang="en-US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증권</a:t>
            </a:r>
            <a:endParaRPr kumimoji="1" lang="ko-Kore-KR" altLang="en-US" sz="1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BD4811A5-75CC-1E44-804A-969940980D34}"/>
              </a:ext>
            </a:extLst>
          </p:cNvPr>
          <p:cNvSpPr/>
          <p:nvPr/>
        </p:nvSpPr>
        <p:spPr>
          <a:xfrm>
            <a:off x="8331475" y="3999033"/>
            <a:ext cx="1204412" cy="1204412"/>
          </a:xfrm>
          <a:prstGeom prst="ellipse">
            <a:avLst/>
          </a:prstGeom>
          <a:solidFill>
            <a:srgbClr val="EC002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투자자</a:t>
            </a:r>
            <a:endParaRPr kumimoji="1" lang="ko-Kore-KR" altLang="en-US" sz="1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7A195C3-A9E2-1146-9ED9-47A2C4DFEDE0}"/>
              </a:ext>
            </a:extLst>
          </p:cNvPr>
          <p:cNvSpPr/>
          <p:nvPr/>
        </p:nvSpPr>
        <p:spPr>
          <a:xfrm>
            <a:off x="1779665" y="4043643"/>
            <a:ext cx="1204412" cy="1204412"/>
          </a:xfrm>
          <a:prstGeom prst="ellipse">
            <a:avLst/>
          </a:prstGeom>
          <a:solidFill>
            <a:srgbClr val="EC002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기업</a:t>
            </a:r>
            <a:endParaRPr kumimoji="1" lang="ko-Kore-KR" altLang="en-US" sz="1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4B28A08B-B79B-B24A-9694-05CE18451C91}"/>
              </a:ext>
            </a:extLst>
          </p:cNvPr>
          <p:cNvCxnSpPr>
            <a:cxnSpLocks/>
          </p:cNvCxnSpPr>
          <p:nvPr/>
        </p:nvCxnSpPr>
        <p:spPr>
          <a:xfrm>
            <a:off x="2984077" y="4624339"/>
            <a:ext cx="226450" cy="0"/>
          </a:xfrm>
          <a:prstGeom prst="straightConnector1">
            <a:avLst/>
          </a:prstGeom>
          <a:noFill/>
          <a:ln w="28575" cap="flat">
            <a:solidFill>
              <a:srgbClr val="EC0024"/>
            </a:solidFill>
            <a:prstDash val="solid"/>
            <a:miter lim="400000"/>
            <a:tailEnd type="oval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83B23FD-A515-4549-9D0B-D5D2938D882D}"/>
              </a:ext>
            </a:extLst>
          </p:cNvPr>
          <p:cNvCxnSpPr>
            <a:cxnSpLocks/>
          </p:cNvCxnSpPr>
          <p:nvPr/>
        </p:nvCxnSpPr>
        <p:spPr>
          <a:xfrm flipH="1">
            <a:off x="8105025" y="4601239"/>
            <a:ext cx="226450" cy="0"/>
          </a:xfrm>
          <a:prstGeom prst="straightConnector1">
            <a:avLst/>
          </a:prstGeom>
          <a:noFill/>
          <a:ln w="28575" cap="flat">
            <a:solidFill>
              <a:srgbClr val="EC0024"/>
            </a:solidFill>
            <a:prstDash val="solid"/>
            <a:miter lim="400000"/>
            <a:tailEnd type="oval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3EF40DC4-A27F-8642-9A6B-2CDD8172A8EB}"/>
              </a:ext>
            </a:extLst>
          </p:cNvPr>
          <p:cNvCxnSpPr>
            <a:cxnSpLocks/>
          </p:cNvCxnSpPr>
          <p:nvPr/>
        </p:nvCxnSpPr>
        <p:spPr>
          <a:xfrm rot="5400000">
            <a:off x="5602580" y="5339770"/>
            <a:ext cx="226450" cy="0"/>
          </a:xfrm>
          <a:prstGeom prst="straightConnector1">
            <a:avLst/>
          </a:prstGeom>
          <a:noFill/>
          <a:ln w="28575" cap="flat">
            <a:solidFill>
              <a:srgbClr val="EC0024"/>
            </a:solidFill>
            <a:prstDash val="solid"/>
            <a:miter lim="400000"/>
            <a:tailEnd type="oval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3C7A8D3-C69A-B64E-B7E4-C2C02AC22869}"/>
              </a:ext>
            </a:extLst>
          </p:cNvPr>
          <p:cNvSpPr/>
          <p:nvPr/>
        </p:nvSpPr>
        <p:spPr>
          <a:xfrm>
            <a:off x="4920705" y="5632985"/>
            <a:ext cx="16385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ESG 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평가의 일관성</a:t>
            </a:r>
            <a:endParaRPr lang="en-US" altLang="ko-KR" sz="1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지속가능경영 확보</a:t>
            </a:r>
            <a:endParaRPr lang="en-US" altLang="ko-KR" sz="1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4A61808-2C23-504E-8746-E90095736C6E}"/>
              </a:ext>
            </a:extLst>
          </p:cNvPr>
          <p:cNvSpPr/>
          <p:nvPr/>
        </p:nvSpPr>
        <p:spPr>
          <a:xfrm>
            <a:off x="6415214" y="4403661"/>
            <a:ext cx="15119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투자 기업 선정 시</a:t>
            </a:r>
            <a:endParaRPr lang="en-US" altLang="ko-KR" sz="1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신뢰성 확보</a:t>
            </a:r>
            <a:endParaRPr lang="en-US" altLang="ko-KR" sz="1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74B55C3-1629-D64C-B438-EF73216D0BAA}"/>
              </a:ext>
            </a:extLst>
          </p:cNvPr>
          <p:cNvSpPr/>
          <p:nvPr/>
        </p:nvSpPr>
        <p:spPr>
          <a:xfrm>
            <a:off x="3437012" y="4403661"/>
            <a:ext cx="14125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사회적 책임</a:t>
            </a:r>
            <a:endParaRPr lang="en-US" altLang="ko-KR" sz="1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투명한 지배구조</a:t>
            </a:r>
            <a:endParaRPr lang="en-US" altLang="ko-KR" sz="1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EB337C7-C30C-424A-A51A-80AD619738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725303"/>
              </p:ext>
            </p:extLst>
          </p:nvPr>
        </p:nvGraphicFramePr>
        <p:xfrm>
          <a:off x="659116" y="1966647"/>
          <a:ext cx="9815821" cy="1417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3185">
                  <a:extLst>
                    <a:ext uri="{9D8B030D-6E8A-4147-A177-3AD203B41FA5}">
                      <a16:colId xmlns:a16="http://schemas.microsoft.com/office/drawing/2014/main" val="738740677"/>
                    </a:ext>
                  </a:extLst>
                </a:gridCol>
                <a:gridCol w="4491318">
                  <a:extLst>
                    <a:ext uri="{9D8B030D-6E8A-4147-A177-3AD203B41FA5}">
                      <a16:colId xmlns:a16="http://schemas.microsoft.com/office/drawing/2014/main" val="624853608"/>
                    </a:ext>
                  </a:extLst>
                </a:gridCol>
                <a:gridCol w="4491318">
                  <a:extLst>
                    <a:ext uri="{9D8B030D-6E8A-4147-A177-3AD203B41FA5}">
                      <a16:colId xmlns:a16="http://schemas.microsoft.com/office/drawing/2014/main" val="2308314519"/>
                    </a:ext>
                  </a:extLst>
                </a:gridCol>
              </a:tblGrid>
              <a:tr h="261546">
                <a:tc>
                  <a:txBody>
                    <a:bodyPr/>
                    <a:lstStyle/>
                    <a:p>
                      <a:pPr algn="ctr"/>
                      <a:endParaRPr lang="ko-Kore-KR" altLang="en-US" sz="1200" b="1" i="0" dirty="0">
                        <a:solidFill>
                          <a:schemeClr val="bg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C002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단기적 관점</a:t>
                      </a:r>
                      <a:endParaRPr lang="en-US" altLang="ko-KR" sz="1200" b="1" i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rgbClr val="EC002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장기적 관점</a:t>
                      </a:r>
                      <a:endParaRPr lang="en-US" altLang="ko-KR" sz="1200" b="1" i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00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693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활용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§"/>
                      </a:pPr>
                      <a:r>
                        <a:rPr lang="en-US" altLang="ko-KR" sz="900" b="0" i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SK</a:t>
                      </a:r>
                      <a:r>
                        <a:rPr lang="ko-KR" altLang="en-US" sz="900" b="0" i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증권 </a:t>
                      </a:r>
                      <a:r>
                        <a:rPr lang="en-US" altLang="ko-KR" sz="900" b="0" i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IB </a:t>
                      </a:r>
                      <a:r>
                        <a:rPr lang="ko-KR" altLang="en-US" sz="900" b="0" i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사업 부문 </a:t>
                      </a:r>
                      <a:r>
                        <a:rPr lang="en-US" altLang="ko-KR" sz="900" b="0" i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ESG </a:t>
                      </a:r>
                      <a:r>
                        <a:rPr lang="ko-KR" altLang="en-US" sz="900" b="0" i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기업 투자에 평가 모형 활용 가능</a:t>
                      </a:r>
                      <a:endParaRPr lang="en-US" altLang="ko-KR" sz="900" b="0" i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171450" indent="-171450">
                        <a:buFont typeface="Wingdings" pitchFamily="2" charset="2"/>
                        <a:buChar char="§"/>
                      </a:pPr>
                      <a:r>
                        <a:rPr lang="en-US" altLang="ko-KR" sz="900" b="0" i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SK</a:t>
                      </a:r>
                      <a:r>
                        <a:rPr lang="ko-KR" altLang="en-US" sz="900" b="0" i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증권 모바일 앱인 주파수</a:t>
                      </a:r>
                      <a:r>
                        <a:rPr lang="en-US" altLang="ko-KR" sz="900" b="0" i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 </a:t>
                      </a:r>
                      <a:r>
                        <a:rPr lang="ko-KR" altLang="en-US" sz="900" b="0" i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이용 고객 대상 </a:t>
                      </a:r>
                      <a:r>
                        <a:rPr lang="en-US" altLang="ko-KR" sz="900" b="0" i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ESG </a:t>
                      </a:r>
                      <a:r>
                        <a:rPr lang="ko-KR" altLang="en-US" sz="900" b="0" i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투자 기업 정보 제공 </a:t>
                      </a:r>
                      <a:endParaRPr lang="en-US" altLang="ko-KR" sz="900" b="0" i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§"/>
                      </a:pPr>
                      <a:r>
                        <a:rPr lang="en-US" altLang="ko-KR" sz="900" b="0" i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SK</a:t>
                      </a:r>
                      <a:r>
                        <a:rPr lang="ko-KR" altLang="en-US" sz="900" b="0" i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증권 자체적인 </a:t>
                      </a:r>
                      <a:r>
                        <a:rPr lang="en-US" altLang="ko-KR" sz="900" b="0" i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ESG </a:t>
                      </a:r>
                      <a:r>
                        <a:rPr lang="ko-KR" altLang="en-US" sz="900" b="0" i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평가 플랫폼을 </a:t>
                      </a:r>
                      <a:r>
                        <a:rPr lang="ko-KR" altLang="en-US" sz="900" b="0" i="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확보화여</a:t>
                      </a:r>
                      <a:r>
                        <a:rPr lang="ko-KR" altLang="en-US" sz="900" b="0" i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타 </a:t>
                      </a:r>
                      <a:r>
                        <a:rPr lang="ko-KR" altLang="en-US" sz="900" b="0" i="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금융사</a:t>
                      </a:r>
                      <a:r>
                        <a:rPr lang="ko-KR" altLang="en-US" sz="900" b="0" i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이용가능</a:t>
                      </a:r>
                      <a:endParaRPr lang="en-US" altLang="ko-KR" sz="900" b="0" i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171450" indent="-171450">
                        <a:buFont typeface="Wingdings" pitchFamily="2" charset="2"/>
                        <a:buChar char="§"/>
                      </a:pPr>
                      <a:r>
                        <a:rPr lang="ko-KR" altLang="en-US" sz="900" b="0" i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향후 </a:t>
                      </a:r>
                      <a:r>
                        <a:rPr lang="en-US" altLang="ko-KR" sz="900" b="0" i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</a:t>
                      </a:r>
                      <a:r>
                        <a:rPr lang="ko-KR" altLang="en-US" sz="900" b="0" i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년 이상 쌓은 </a:t>
                      </a:r>
                      <a:r>
                        <a:rPr lang="en-US" altLang="ko-KR" sz="900" b="0" i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ESG</a:t>
                      </a:r>
                      <a:r>
                        <a:rPr lang="ko-KR" altLang="en-US" sz="900" b="0" i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관련 데이터와 노하우 및 투자기업의 수익성 데이터 확보 </a:t>
                      </a:r>
                      <a:endParaRPr lang="en-US" altLang="ko-KR" sz="900" b="0" i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20509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기대효과</a:t>
                      </a:r>
                      <a:endParaRPr lang="en-US" altLang="ko-KR" sz="1200" b="0" i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§"/>
                      </a:pPr>
                      <a:r>
                        <a:rPr lang="ko-KR" altLang="en-US" sz="900" b="0" i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향후 </a:t>
                      </a:r>
                      <a:r>
                        <a:rPr lang="en-US" altLang="ko-KR" sz="900" b="0" i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IB </a:t>
                      </a:r>
                      <a:r>
                        <a:rPr lang="ko-KR" altLang="en-US" sz="900" b="0" i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사업부문에 있어서 </a:t>
                      </a:r>
                      <a:r>
                        <a:rPr lang="en-US" altLang="ko-KR" sz="900" b="0" i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ESG </a:t>
                      </a:r>
                      <a:r>
                        <a:rPr lang="ko-KR" altLang="en-US" sz="900" b="0" i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우수 기업에 투자할 수 있게 됨</a:t>
                      </a:r>
                      <a:r>
                        <a:rPr lang="en-US" altLang="ko-KR" sz="900" b="0" i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.</a:t>
                      </a:r>
                    </a:p>
                    <a:p>
                      <a:pPr marL="171450" indent="-171450">
                        <a:buFont typeface="Wingdings" pitchFamily="2" charset="2"/>
                        <a:buChar char="§"/>
                      </a:pPr>
                      <a:r>
                        <a:rPr lang="ko-KR" altLang="en-US" sz="900" b="0" i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주파수</a:t>
                      </a:r>
                      <a:r>
                        <a:rPr lang="en-US" altLang="ko-KR" sz="900" b="0" i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 </a:t>
                      </a:r>
                      <a:r>
                        <a:rPr lang="ko-KR" altLang="en-US" sz="900" b="0" i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이용고객들과 상생하는 투자 문화 조성할 수 있음</a:t>
                      </a:r>
                      <a:r>
                        <a:rPr lang="en-US" altLang="ko-KR" sz="900" b="0" i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.</a:t>
                      </a:r>
                    </a:p>
                    <a:p>
                      <a:pPr marL="171450" indent="-171450">
                        <a:buFont typeface="Wingdings" pitchFamily="2" charset="2"/>
                        <a:buChar char="§"/>
                      </a:pPr>
                      <a:r>
                        <a:rPr lang="ko-KR" altLang="en-US" sz="900" b="0" i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추가적으로 </a:t>
                      </a:r>
                      <a:r>
                        <a:rPr lang="en-US" altLang="ko-KR" sz="900" b="0" i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SK</a:t>
                      </a:r>
                      <a:r>
                        <a:rPr lang="ko-KR" altLang="en-US" sz="900" b="0" i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증권 </a:t>
                      </a:r>
                      <a:r>
                        <a:rPr lang="en-US" altLang="ko-KR" sz="900" b="0" i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ESG </a:t>
                      </a:r>
                      <a:r>
                        <a:rPr lang="ko-KR" altLang="en-US" sz="900" b="0" i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경영에 있어서도 경쟁력 확보가 가능함</a:t>
                      </a:r>
                      <a:r>
                        <a:rPr lang="en-US" altLang="ko-KR" sz="900" b="0" i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§"/>
                      </a:pPr>
                      <a:r>
                        <a:rPr lang="ko-KR" altLang="en-US" sz="900" b="0" i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자체 </a:t>
                      </a:r>
                      <a:r>
                        <a:rPr lang="en-US" altLang="ko-KR" sz="900" b="0" i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ESG </a:t>
                      </a:r>
                      <a:r>
                        <a:rPr lang="ko-KR" altLang="en-US" sz="900" b="0" i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플랫폼을 통해 타 </a:t>
                      </a:r>
                      <a:r>
                        <a:rPr lang="ko-KR" altLang="en-US" sz="900" b="0" i="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금융사가</a:t>
                      </a:r>
                      <a:r>
                        <a:rPr lang="ko-KR" altLang="en-US" sz="900" b="0" i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활용할 수 있게 만들 수 있어 수수료 확보 가능</a:t>
                      </a:r>
                      <a:endParaRPr lang="en-US" altLang="ko-KR" sz="900" b="0" i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171450" indent="-171450">
                        <a:buFont typeface="Wingdings" pitchFamily="2" charset="2"/>
                        <a:buChar char="§"/>
                      </a:pPr>
                      <a:r>
                        <a:rPr lang="ko-KR" altLang="en-US" sz="900" b="0" i="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마이데이터</a:t>
                      </a:r>
                      <a:r>
                        <a:rPr lang="ko-KR" altLang="en-US" sz="900" b="0" i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시대 </a:t>
                      </a:r>
                      <a:r>
                        <a:rPr lang="en-US" altLang="ko-KR" sz="900" b="0" i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ESG </a:t>
                      </a:r>
                      <a:r>
                        <a:rPr lang="ko-KR" altLang="en-US" sz="900" b="0" i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평가 데이터와 그에 적합한 수익을 얻은 결과 데이터를 바탕으로 새로운 데이터 비즈니스를 발굴 할 수 있음</a:t>
                      </a:r>
                      <a:endParaRPr lang="en-US" altLang="ko-KR" sz="900" b="0" i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14627473"/>
                  </a:ext>
                </a:extLst>
              </a:tr>
            </a:tbl>
          </a:graphicData>
        </a:graphic>
      </p:graphicFrame>
      <p:grpSp>
        <p:nvGrpSpPr>
          <p:cNvPr id="21" name="그룹 20">
            <a:extLst>
              <a:ext uri="{FF2B5EF4-FFF2-40B4-BE49-F238E27FC236}">
                <a16:creationId xmlns:a16="http://schemas.microsoft.com/office/drawing/2014/main" id="{1BE36B51-02F1-0D49-934C-558A2FCCB571}"/>
              </a:ext>
            </a:extLst>
          </p:cNvPr>
          <p:cNvGrpSpPr/>
          <p:nvPr/>
        </p:nvGrpSpPr>
        <p:grpSpPr>
          <a:xfrm>
            <a:off x="2656114" y="252512"/>
            <a:ext cx="7002863" cy="307777"/>
            <a:chOff x="3000827" y="252512"/>
            <a:chExt cx="7002863" cy="3077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9CFC17-29C6-6746-84FA-8BE3E473E3D5}"/>
                </a:ext>
              </a:extLst>
            </p:cNvPr>
            <p:cNvSpPr txBox="1"/>
            <p:nvPr/>
          </p:nvSpPr>
          <p:spPr>
            <a:xfrm>
              <a:off x="3000827" y="252512"/>
              <a:ext cx="9869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Idea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4263F49-E0E3-2240-AF1C-58EB59276C94}"/>
                </a:ext>
              </a:extLst>
            </p:cNvPr>
            <p:cNvSpPr txBox="1"/>
            <p:nvPr/>
          </p:nvSpPr>
          <p:spPr>
            <a:xfrm>
              <a:off x="404571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Problem &amp; Needs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7DAE693-424E-3341-A6DB-DE6E05283534}"/>
                </a:ext>
              </a:extLst>
            </p:cNvPr>
            <p:cNvSpPr txBox="1"/>
            <p:nvPr/>
          </p:nvSpPr>
          <p:spPr>
            <a:xfrm>
              <a:off x="5725315" y="252512"/>
              <a:ext cx="1042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Solution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3FFD861-226E-894A-9016-B502DF5DC395}"/>
                </a:ext>
              </a:extLst>
            </p:cNvPr>
            <p:cNvSpPr txBox="1"/>
            <p:nvPr/>
          </p:nvSpPr>
          <p:spPr>
            <a:xfrm>
              <a:off x="6825491" y="252512"/>
              <a:ext cx="14985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C002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Business Model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4F7226D-E883-B54E-9C86-6DB33A9C37DE}"/>
                </a:ext>
              </a:extLst>
            </p:cNvPr>
            <p:cNvSpPr txBox="1"/>
            <p:nvPr/>
          </p:nvSpPr>
          <p:spPr>
            <a:xfrm>
              <a:off x="838200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Growth Strategy 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C2A87E9-6AC3-644F-9A6F-06B643C64E22}"/>
              </a:ext>
            </a:extLst>
          </p:cNvPr>
          <p:cNvSpPr/>
          <p:nvPr/>
        </p:nvSpPr>
        <p:spPr>
          <a:xfrm>
            <a:off x="245279" y="843711"/>
            <a:ext cx="12192001" cy="41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돋움체 Medium" panose="00000600000000000000" pitchFamily="2" charset="-127"/>
              </a:rPr>
              <a:t>ESG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돋움체 Medium" panose="00000600000000000000" pitchFamily="2" charset="-127"/>
              </a:rPr>
              <a:t>평가 플랫폼의 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돋움체 Medium" panose="00000600000000000000" pitchFamily="2" charset="-127"/>
              </a:rPr>
              <a:t>Business Model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돋움체 Medium" panose="00000600000000000000" pitchFamily="2" charset="-127"/>
              </a:rPr>
              <a:t>은 다음과 같음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1438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5012EDB1-4E25-6242-9847-54AFA2D5E82E}"/>
              </a:ext>
            </a:extLst>
          </p:cNvPr>
          <p:cNvSpPr/>
          <p:nvPr/>
        </p:nvSpPr>
        <p:spPr>
          <a:xfrm>
            <a:off x="250862" y="839299"/>
            <a:ext cx="12192001" cy="41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돋움체 Medium" panose="00000600000000000000" pitchFamily="2" charset="-127"/>
              </a:rPr>
              <a:t>ESG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돋움체 Medium" panose="00000600000000000000" pitchFamily="2" charset="-127"/>
              </a:rPr>
              <a:t>평가를 정량화 했을 때 다음의 기대효과가 존재함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KoPubWorld돋움체 Medium" panose="00000600000000000000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661E398-38C3-4D45-B8B8-07290A0C3DF6}"/>
              </a:ext>
            </a:extLst>
          </p:cNvPr>
          <p:cNvSpPr/>
          <p:nvPr/>
        </p:nvSpPr>
        <p:spPr>
          <a:xfrm>
            <a:off x="5418732" y="3794198"/>
            <a:ext cx="1204412" cy="1204412"/>
          </a:xfrm>
          <a:prstGeom prst="ellipse">
            <a:avLst/>
          </a:prstGeom>
          <a:solidFill>
            <a:srgbClr val="EC002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ESG</a:t>
            </a:r>
            <a:r>
              <a:rPr kumimoji="1" lang="ko-KR" altLang="en-US" sz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정량화</a:t>
            </a:r>
            <a:endParaRPr kumimoji="1" lang="ko-Kore-KR" altLang="en-US" sz="1200" dirty="0">
              <a:solidFill>
                <a:schemeClr val="bg1"/>
              </a:solidFill>
              <a:latin typeface="NanumGothic" panose="020D0604000000000000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053F7CE-FCA6-D541-8F41-7EC646B141DD}"/>
              </a:ext>
            </a:extLst>
          </p:cNvPr>
          <p:cNvSpPr/>
          <p:nvPr/>
        </p:nvSpPr>
        <p:spPr>
          <a:xfrm>
            <a:off x="3697515" y="1987580"/>
            <a:ext cx="1204412" cy="1204412"/>
          </a:xfrm>
          <a:prstGeom prst="ellipse">
            <a:avLst/>
          </a:prstGeom>
          <a:solidFill>
            <a:srgbClr val="EC002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IB</a:t>
            </a:r>
            <a:r>
              <a:rPr kumimoji="1" lang="ko-KR" altLang="en-US" sz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사업</a:t>
            </a:r>
            <a:endParaRPr kumimoji="1" lang="ko-Kore-KR" altLang="en-US" sz="1200" dirty="0">
              <a:solidFill>
                <a:schemeClr val="bg1"/>
              </a:solidFill>
              <a:latin typeface="NanumGothic" panose="020D0604000000000000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6659276-72CB-8E46-9491-A3F4B18DB9EB}"/>
              </a:ext>
            </a:extLst>
          </p:cNvPr>
          <p:cNvSpPr/>
          <p:nvPr/>
        </p:nvSpPr>
        <p:spPr>
          <a:xfrm>
            <a:off x="7046166" y="1987580"/>
            <a:ext cx="1204412" cy="1204412"/>
          </a:xfrm>
          <a:prstGeom prst="ellipse">
            <a:avLst/>
          </a:prstGeom>
          <a:solidFill>
            <a:srgbClr val="EC002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사내 활용</a:t>
            </a:r>
            <a:endParaRPr kumimoji="1" lang="ko-Kore-KR" altLang="en-US" sz="1200" dirty="0">
              <a:solidFill>
                <a:schemeClr val="bg1"/>
              </a:solidFill>
              <a:latin typeface="NanumGothic" panose="020D0604000000000000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4656BC0-8D97-2543-91DA-C73EE6C75D6D}"/>
              </a:ext>
            </a:extLst>
          </p:cNvPr>
          <p:cNvCxnSpPr>
            <a:cxnSpLocks/>
            <a:stCxn id="38" idx="6"/>
            <a:endCxn id="39" idx="2"/>
          </p:cNvCxnSpPr>
          <p:nvPr/>
        </p:nvCxnSpPr>
        <p:spPr>
          <a:xfrm>
            <a:off x="4901927" y="2589786"/>
            <a:ext cx="2144239" cy="0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013B87FB-3D19-9844-BEEB-4B56C72B29FC}"/>
              </a:ext>
            </a:extLst>
          </p:cNvPr>
          <p:cNvCxnSpPr>
            <a:cxnSpLocks/>
            <a:stCxn id="37" idx="2"/>
            <a:endCxn id="38" idx="4"/>
          </p:cNvCxnSpPr>
          <p:nvPr/>
        </p:nvCxnSpPr>
        <p:spPr>
          <a:xfrm rot="10800000">
            <a:off x="4299722" y="3191992"/>
            <a:ext cx="1119011" cy="1204412"/>
          </a:xfrm>
          <a:prstGeom prst="curvedConnector2">
            <a:avLst/>
          </a:prstGeom>
          <a:ln w="9525">
            <a:solidFill>
              <a:schemeClr val="tx1">
                <a:alpha val="99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F9E46E6-5CEB-454D-8F98-C9573D7451DF}"/>
              </a:ext>
            </a:extLst>
          </p:cNvPr>
          <p:cNvSpPr/>
          <p:nvPr/>
        </p:nvSpPr>
        <p:spPr>
          <a:xfrm>
            <a:off x="5189216" y="2328176"/>
            <a:ext cx="162576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기업 </a:t>
            </a:r>
            <a:r>
              <a:rPr lang="ko-KR" altLang="en-US" sz="11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내외부에</a:t>
            </a:r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ESG</a:t>
            </a:r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적용</a:t>
            </a:r>
            <a:endParaRPr lang="ko-Kore-KR" altLang="en-US" sz="1100" b="1" dirty="0">
              <a:solidFill>
                <a:srgbClr val="EC0024"/>
              </a:solidFill>
              <a:latin typeface="NanumGothic" panose="020D0604000000000000" pitchFamily="34" charset="-127"/>
            </a:endParaRPr>
          </a:p>
        </p:txBody>
      </p:sp>
      <p:cxnSp>
        <p:nvCxnSpPr>
          <p:cNvPr id="43" name="구부러진 연결선[U] 42">
            <a:extLst>
              <a:ext uri="{FF2B5EF4-FFF2-40B4-BE49-F238E27FC236}">
                <a16:creationId xmlns:a16="http://schemas.microsoft.com/office/drawing/2014/main" id="{E8F0B21A-97C4-E745-9A6F-ED8C141A4BF5}"/>
              </a:ext>
            </a:extLst>
          </p:cNvPr>
          <p:cNvCxnSpPr>
            <a:cxnSpLocks/>
            <a:stCxn id="37" idx="6"/>
            <a:endCxn id="39" idx="4"/>
          </p:cNvCxnSpPr>
          <p:nvPr/>
        </p:nvCxnSpPr>
        <p:spPr>
          <a:xfrm flipV="1">
            <a:off x="6623144" y="3191992"/>
            <a:ext cx="1025228" cy="1204412"/>
          </a:xfrm>
          <a:prstGeom prst="curvedConnector2">
            <a:avLst/>
          </a:prstGeom>
          <a:ln w="9525">
            <a:solidFill>
              <a:schemeClr val="tx1">
                <a:alpha val="99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1879C35-6FB7-7D4F-9E7E-E5BFDF8EE22F}"/>
              </a:ext>
            </a:extLst>
          </p:cNvPr>
          <p:cNvSpPr/>
          <p:nvPr/>
        </p:nvSpPr>
        <p:spPr>
          <a:xfrm>
            <a:off x="3697515" y="5204059"/>
            <a:ext cx="4553063" cy="1025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7470" marR="63500" algn="just" latinLnBrk="1">
              <a:spcAft>
                <a:spcPts val="800"/>
              </a:spcAft>
            </a:pPr>
            <a:r>
              <a:rPr lang="ko-KR" altLang="en-US" sz="900" b="1" kern="100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평가 객관화 </a:t>
            </a:r>
            <a:r>
              <a:rPr lang="en-US" altLang="ko-KR" sz="9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:</a:t>
            </a:r>
            <a:r>
              <a:rPr lang="ko-KR" altLang="en-US" sz="9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 데이터 기반 검증을 통해</a:t>
            </a:r>
            <a:endParaRPr lang="en-US" altLang="ko-KR" sz="900" b="1" kern="1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Times New Roman" panose="02020603050405020304" pitchFamily="18" charset="0"/>
            </a:endParaRPr>
          </a:p>
          <a:p>
            <a:pPr marL="77470" marR="63500" algn="just" latinLnBrk="1">
              <a:spcAft>
                <a:spcPts val="800"/>
              </a:spcAft>
            </a:pPr>
            <a:r>
              <a:rPr lang="ko-KR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기존</a:t>
            </a:r>
            <a:r>
              <a:rPr lang="en-US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 ESG </a:t>
            </a:r>
            <a:r>
              <a:rPr lang="ko-KR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평가 기관 대비 본 아이디어의 차별성은 평가 지표의 공개 여부입니다</a:t>
            </a:r>
            <a:r>
              <a:rPr lang="en-US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현재의</a:t>
            </a:r>
            <a:r>
              <a:rPr lang="en-US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 ESG </a:t>
            </a:r>
            <a:r>
              <a:rPr lang="ko-KR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경영 평가는 기관마다 중시하는 지표가 다르며 그 기준이 </a:t>
            </a:r>
            <a:r>
              <a:rPr lang="ko-KR" altLang="ko-Kore-KR" sz="900" kern="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비공개되는</a:t>
            </a:r>
            <a:r>
              <a:rPr lang="ko-KR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 문제점이 존재합니다</a:t>
            </a:r>
            <a:r>
              <a:rPr lang="en-US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본 기획은 총</a:t>
            </a:r>
            <a:r>
              <a:rPr lang="en-US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 40</a:t>
            </a:r>
            <a:r>
              <a:rPr lang="ko-KR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개의</a:t>
            </a:r>
            <a:r>
              <a:rPr lang="en-US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 ESG </a:t>
            </a:r>
            <a:r>
              <a:rPr lang="ko-KR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평가 지표를</a:t>
            </a:r>
            <a:r>
              <a:rPr lang="en-US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 DART, </a:t>
            </a:r>
            <a:r>
              <a:rPr lang="ko-KR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공공 데이터</a:t>
            </a:r>
            <a:r>
              <a:rPr lang="en-US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(</a:t>
            </a:r>
            <a:r>
              <a:rPr lang="ko-KR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환경부</a:t>
            </a:r>
            <a:r>
              <a:rPr lang="en-US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한국에너지공단</a:t>
            </a:r>
            <a:r>
              <a:rPr lang="en-US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수자원공사</a:t>
            </a:r>
            <a:r>
              <a:rPr lang="en-US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), </a:t>
            </a:r>
            <a:r>
              <a:rPr lang="ko-KR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웹 </a:t>
            </a:r>
            <a:r>
              <a:rPr lang="ko-KR" altLang="ko-Kore-KR" sz="900" kern="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크롤링을</a:t>
            </a:r>
            <a:r>
              <a:rPr lang="ko-KR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 통해 추출</a:t>
            </a:r>
            <a:r>
              <a:rPr lang="en-US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분석했기 때문에 기업에서 선호하는 지표의 가중치에 따라 </a:t>
            </a:r>
            <a:r>
              <a:rPr lang="ko-KR" altLang="ko-Kore-KR" sz="900" kern="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커스터마이징</a:t>
            </a:r>
            <a:r>
              <a:rPr lang="ko-KR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 가능하며 보다 객관적인</a:t>
            </a:r>
            <a:r>
              <a:rPr lang="en-US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 ESG </a:t>
            </a:r>
            <a:r>
              <a:rPr lang="ko-KR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평가가 가능합니다</a:t>
            </a:r>
            <a:r>
              <a:rPr lang="en-US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900" kern="1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Times New Roman" panose="02020603050405020304" pitchFamily="18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E94842E-308A-B24D-8242-CD8E650E38C3}"/>
              </a:ext>
            </a:extLst>
          </p:cNvPr>
          <p:cNvSpPr/>
          <p:nvPr/>
        </p:nvSpPr>
        <p:spPr>
          <a:xfrm>
            <a:off x="8511798" y="1987580"/>
            <a:ext cx="2663458" cy="1302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7470" marR="63500" algn="just" latinLnBrk="1">
              <a:spcAft>
                <a:spcPts val="800"/>
              </a:spcAft>
            </a:pPr>
            <a:r>
              <a:rPr lang="ko-KR" altLang="en-US" sz="900" b="1" kern="100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경영 효율화 </a:t>
            </a:r>
            <a:r>
              <a:rPr lang="en-US" altLang="ko-KR" sz="9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:</a:t>
            </a:r>
            <a:r>
              <a:rPr lang="ko-KR" altLang="en-US" sz="9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 사내 </a:t>
            </a:r>
            <a:r>
              <a:rPr lang="en-US" altLang="ko-KR" sz="9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ESG </a:t>
            </a:r>
            <a:r>
              <a:rPr lang="ko-KR" altLang="en-US" sz="9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경영 진단을 통해</a:t>
            </a:r>
            <a:endParaRPr lang="en-US" altLang="ko-KR" sz="900" b="1" kern="1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Times New Roman" panose="02020603050405020304" pitchFamily="18" charset="0"/>
            </a:endParaRPr>
          </a:p>
          <a:p>
            <a:pPr marL="77470" marR="63500" algn="just" latinLnBrk="1">
              <a:spcAft>
                <a:spcPts val="800"/>
              </a:spcAft>
            </a:pPr>
            <a:r>
              <a:rPr lang="ko-KR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투자 대상 기업에</a:t>
            </a:r>
            <a:r>
              <a:rPr lang="en-US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 ESG </a:t>
            </a:r>
            <a:r>
              <a:rPr lang="ko-KR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평가 척도 이외에도</a:t>
            </a:r>
            <a:r>
              <a:rPr lang="en-US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자사의</a:t>
            </a:r>
            <a:r>
              <a:rPr lang="en-US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 ESG </a:t>
            </a:r>
            <a:r>
              <a:rPr lang="ko-KR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경영 여부를 판단하는데도 이용될 수 있습니다</a:t>
            </a:r>
            <a:r>
              <a:rPr lang="en-US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특히 기존</a:t>
            </a:r>
            <a:r>
              <a:rPr lang="en-US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 ESG </a:t>
            </a:r>
            <a:r>
              <a:rPr lang="ko-KR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플랫폼에</a:t>
            </a:r>
            <a:r>
              <a:rPr lang="en-US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 PDCA </a:t>
            </a:r>
            <a:r>
              <a:rPr lang="ko-KR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기반의 지속적인</a:t>
            </a:r>
            <a:r>
              <a:rPr lang="en-US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 IT </a:t>
            </a:r>
            <a:r>
              <a:rPr lang="ko-KR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거버넌스를 구축하게 된다면 사내</a:t>
            </a:r>
            <a:r>
              <a:rPr lang="en-US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 ESG </a:t>
            </a:r>
            <a:r>
              <a:rPr lang="ko-KR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경영 진단 시스템으로도 확장이 가능하게 됩니다</a:t>
            </a:r>
            <a:r>
              <a:rPr lang="en-US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이를 통해</a:t>
            </a:r>
            <a:r>
              <a:rPr lang="en-US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 SK</a:t>
            </a:r>
            <a:r>
              <a:rPr lang="ko-KR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증권 고객과의 신뢰도를 높이고</a:t>
            </a:r>
            <a:r>
              <a:rPr lang="en-US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 ESG </a:t>
            </a:r>
            <a:r>
              <a:rPr lang="ko-KR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경영을 공고히 할 수 있습니다</a:t>
            </a:r>
            <a:r>
              <a:rPr lang="en-US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900" kern="1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Times New Roman" panose="02020603050405020304" pitchFamily="18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C0A578D-38FC-6C45-9DDC-664B1F0AC463}"/>
              </a:ext>
            </a:extLst>
          </p:cNvPr>
          <p:cNvSpPr/>
          <p:nvPr/>
        </p:nvSpPr>
        <p:spPr>
          <a:xfrm>
            <a:off x="839788" y="1987580"/>
            <a:ext cx="2663458" cy="1805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7470" marR="63500" algn="just" latinLnBrk="1">
              <a:spcAft>
                <a:spcPts val="800"/>
              </a:spcAft>
            </a:pPr>
            <a:r>
              <a:rPr lang="ko-KR" altLang="en-US" sz="900" b="1" kern="100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투자 최적화 </a:t>
            </a:r>
            <a:r>
              <a:rPr lang="en-US" altLang="ko-KR" sz="9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:</a:t>
            </a:r>
            <a:r>
              <a:rPr lang="ko-KR" altLang="en-US" sz="9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9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IB </a:t>
            </a:r>
            <a:r>
              <a:rPr lang="ko-KR" altLang="en-US" sz="9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사업 내 활용을 통해</a:t>
            </a:r>
            <a:endParaRPr lang="en-US" altLang="ko-KR" sz="900" b="1" kern="1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Times New Roman" panose="02020603050405020304" pitchFamily="18" charset="0"/>
            </a:endParaRPr>
          </a:p>
          <a:p>
            <a:pPr marL="77470" marR="6350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플랫폼을 활용하여 투자 대상 기업의</a:t>
            </a:r>
            <a:r>
              <a:rPr lang="en-US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 ESG </a:t>
            </a:r>
            <a:r>
              <a:rPr lang="ko-KR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경영 척도를 정교하게 평가할 수 있습니다</a:t>
            </a:r>
            <a:r>
              <a:rPr lang="en-US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이와 함께 실제</a:t>
            </a:r>
            <a:r>
              <a:rPr lang="en-US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 ESG</a:t>
            </a:r>
            <a:r>
              <a:rPr lang="ko-KR" altLang="ko-Kore-KR" sz="900" kern="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를</a:t>
            </a:r>
            <a:r>
              <a:rPr lang="ko-KR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 잘 수행하고 있는 지를 점검하고</a:t>
            </a:r>
            <a:r>
              <a:rPr lang="en-US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이를 기반으로 최적의 기업을 대상으로 선정하여 투자를 진행할 수 있습니다</a:t>
            </a:r>
            <a:r>
              <a:rPr lang="en-US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향후</a:t>
            </a:r>
            <a:r>
              <a:rPr lang="en-US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 ESG </a:t>
            </a:r>
            <a:r>
              <a:rPr lang="ko-KR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저변의 확대에 따라</a:t>
            </a:r>
            <a:r>
              <a:rPr lang="en-US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, ESG</a:t>
            </a:r>
            <a:r>
              <a:rPr lang="ko-KR" altLang="en-US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 경영을 잘 수행하고 있는 기업에 투자하는 것이 </a:t>
            </a:r>
            <a:r>
              <a:rPr lang="en-US" altLang="ko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IB </a:t>
            </a:r>
            <a:r>
              <a:rPr lang="ko-KR" altLang="en-US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사업의 수익률을 높일 수 있습니다</a:t>
            </a:r>
            <a:r>
              <a:rPr lang="en-US" altLang="ko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.</a:t>
            </a:r>
            <a:r>
              <a:rPr lang="ko-KR" altLang="en-US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이를 종합적으로 고려할 때</a:t>
            </a:r>
            <a:r>
              <a:rPr lang="en-US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, ESG </a:t>
            </a:r>
            <a:r>
              <a:rPr lang="ko-KR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플랫폼을 통해</a:t>
            </a:r>
            <a:r>
              <a:rPr lang="en-US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 IB </a:t>
            </a:r>
            <a:r>
              <a:rPr lang="ko-KR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사업부문의 높은 기대 수익과 지속적인 성장을 이룰 수 있습니다</a:t>
            </a:r>
            <a:r>
              <a:rPr lang="en-US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900" kern="1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Times New Roman" panose="02020603050405020304" pitchFamily="18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CE49080-7030-C94C-8453-6CB48CBB1AD2}"/>
              </a:ext>
            </a:extLst>
          </p:cNvPr>
          <p:cNvCxnSpPr>
            <a:cxnSpLocks/>
            <a:stCxn id="37" idx="0"/>
            <a:endCxn id="42" idx="2"/>
          </p:cNvCxnSpPr>
          <p:nvPr/>
        </p:nvCxnSpPr>
        <p:spPr>
          <a:xfrm flipH="1" flipV="1">
            <a:off x="6002099" y="2589786"/>
            <a:ext cx="18839" cy="1204412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EB85441-8A83-5C40-99FC-AACD99E4C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862" y="211315"/>
            <a:ext cx="384424" cy="29930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248E839D-DD07-C64C-846D-11252D8A671F}"/>
              </a:ext>
            </a:extLst>
          </p:cNvPr>
          <p:cNvGrpSpPr/>
          <p:nvPr/>
        </p:nvGrpSpPr>
        <p:grpSpPr>
          <a:xfrm>
            <a:off x="2656114" y="252512"/>
            <a:ext cx="7002863" cy="307777"/>
            <a:chOff x="3000827" y="252512"/>
            <a:chExt cx="7002863" cy="3077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1094E30-A309-8748-B91D-FF3FCB36EFC8}"/>
                </a:ext>
              </a:extLst>
            </p:cNvPr>
            <p:cNvSpPr txBox="1"/>
            <p:nvPr/>
          </p:nvSpPr>
          <p:spPr>
            <a:xfrm>
              <a:off x="3000827" y="252512"/>
              <a:ext cx="9869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Idea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A313CA2-6840-C14A-AFA5-152E6EB525D4}"/>
                </a:ext>
              </a:extLst>
            </p:cNvPr>
            <p:cNvSpPr txBox="1"/>
            <p:nvPr/>
          </p:nvSpPr>
          <p:spPr>
            <a:xfrm>
              <a:off x="404571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Problem &amp; Needs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F4A1D86-6DD7-534F-B756-ECF08E78F6A6}"/>
                </a:ext>
              </a:extLst>
            </p:cNvPr>
            <p:cNvSpPr txBox="1"/>
            <p:nvPr/>
          </p:nvSpPr>
          <p:spPr>
            <a:xfrm>
              <a:off x="5725315" y="252512"/>
              <a:ext cx="1042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Solution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43032E7-6BA1-784B-9589-017E61B4180C}"/>
                </a:ext>
              </a:extLst>
            </p:cNvPr>
            <p:cNvSpPr txBox="1"/>
            <p:nvPr/>
          </p:nvSpPr>
          <p:spPr>
            <a:xfrm>
              <a:off x="6825491" y="252512"/>
              <a:ext cx="14985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C002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Business Model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8DB383-CE93-5248-B0FD-3DF1CAC66965}"/>
                </a:ext>
              </a:extLst>
            </p:cNvPr>
            <p:cNvSpPr txBox="1"/>
            <p:nvPr/>
          </p:nvSpPr>
          <p:spPr>
            <a:xfrm>
              <a:off x="838200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Growth Strategy 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1530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Booster">
            <a:extLst>
              <a:ext uri="{FF2B5EF4-FFF2-40B4-BE49-F238E27FC236}">
                <a16:creationId xmlns:a16="http://schemas.microsoft.com/office/drawing/2014/main" id="{5378115E-D0E9-6A46-BB79-7BAA5C64431A}"/>
              </a:ext>
            </a:extLst>
          </p:cNvPr>
          <p:cNvSpPr txBox="1">
            <a:spLocks/>
          </p:cNvSpPr>
          <p:nvPr/>
        </p:nvSpPr>
        <p:spPr>
          <a:xfrm>
            <a:off x="696215" y="3537388"/>
            <a:ext cx="3815628" cy="564257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35560" tIns="35560" rIns="35560" bIns="35560" numCol="1" anchor="ctr">
            <a:spAutoFit/>
          </a:bodyPr>
          <a:lstStyle>
            <a:lvl1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8000" b="0">
                <a:solidFill>
                  <a:srgbClr val="FFFFFF"/>
                </a:solidFill>
                <a:latin typeface="Gotham Bold" charset="0"/>
                <a:ea typeface="Gotham Bold" charset="0"/>
                <a:cs typeface="Gotham Bold" charset="0"/>
              </a:defRPr>
            </a:lvl1pPr>
          </a:lstStyle>
          <a:p>
            <a:pPr defTabSz="410845" hangingPunct="0"/>
            <a:r>
              <a:rPr lang="en-US" altLang="ko-KR" sz="3200" b="1" spc="-150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나눔고딕" charset="0"/>
              </a:rPr>
              <a:t>ESG</a:t>
            </a:r>
            <a:r>
              <a:rPr lang="ko-KR" altLang="en-US" sz="3200" b="1" spc="-150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나눔고딕" charset="0"/>
              </a:rPr>
              <a:t> 평가 플랫폼</a:t>
            </a:r>
            <a:endParaRPr lang="ko-KR" altLang="en-US" sz="3200" b="1" dirty="0">
              <a:solidFill>
                <a:srgbClr val="EC0024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나눔고딕" charset="0"/>
            </a:endParaRPr>
          </a:p>
        </p:txBody>
      </p:sp>
      <p:sp>
        <p:nvSpPr>
          <p:cNvPr id="31" name="텍스트 상자 130">
            <a:extLst>
              <a:ext uri="{FF2B5EF4-FFF2-40B4-BE49-F238E27FC236}">
                <a16:creationId xmlns:a16="http://schemas.microsoft.com/office/drawing/2014/main" id="{9B34BA23-AFFF-854E-96AB-DF55E2B22852}"/>
              </a:ext>
            </a:extLst>
          </p:cNvPr>
          <p:cNvSpPr txBox="1">
            <a:spLocks/>
          </p:cNvSpPr>
          <p:nvPr/>
        </p:nvSpPr>
        <p:spPr>
          <a:xfrm>
            <a:off x="696215" y="3074415"/>
            <a:ext cx="6002021" cy="3545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44768" tIns="23178" rIns="44768" bIns="23178" anchor="t">
            <a:spAutoFit/>
          </a:bodyPr>
          <a:lstStyle/>
          <a:p>
            <a:pPr defTabSz="410845"/>
            <a:r>
              <a:rPr lang="ko-KR" altLang="en-US" sz="2000" b="1" dirty="0" err="1">
                <a:solidFill>
                  <a:schemeClr val="bg2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Dotum_Pro Light" pitchFamily="2" charset="-127"/>
              </a:rPr>
              <a:t>비재무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Dotum_Pro Light" pitchFamily="2" charset="-127"/>
              </a:rPr>
              <a:t> 지표 데이터를 활용한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C61AC52-C690-DC49-B35C-924B8ABEE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948" y="1351774"/>
            <a:ext cx="6155072" cy="4787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31E481E-AEDD-8E4D-88C6-6D43F1D5CF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862" y="211315"/>
            <a:ext cx="384424" cy="299302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4F2F1EA3-DD2C-6542-9EBB-1F94DDE19673}"/>
              </a:ext>
            </a:extLst>
          </p:cNvPr>
          <p:cNvGrpSpPr/>
          <p:nvPr/>
        </p:nvGrpSpPr>
        <p:grpSpPr>
          <a:xfrm>
            <a:off x="2656114" y="252512"/>
            <a:ext cx="7002863" cy="307777"/>
            <a:chOff x="3000827" y="252512"/>
            <a:chExt cx="7002863" cy="3077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F61DC9-920E-7449-9586-FAD6EC78E773}"/>
                </a:ext>
              </a:extLst>
            </p:cNvPr>
            <p:cNvSpPr txBox="1"/>
            <p:nvPr/>
          </p:nvSpPr>
          <p:spPr>
            <a:xfrm>
              <a:off x="3000827" y="252512"/>
              <a:ext cx="9869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C002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Idea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992D38-67AC-934C-97A0-AB1E2F3BE46A}"/>
                </a:ext>
              </a:extLst>
            </p:cNvPr>
            <p:cNvSpPr txBox="1"/>
            <p:nvPr/>
          </p:nvSpPr>
          <p:spPr>
            <a:xfrm>
              <a:off x="404571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Problem &amp; Needs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95D81FA-7CE4-054D-9B9F-1CE126FD2F16}"/>
                </a:ext>
              </a:extLst>
            </p:cNvPr>
            <p:cNvSpPr txBox="1"/>
            <p:nvPr/>
          </p:nvSpPr>
          <p:spPr>
            <a:xfrm>
              <a:off x="5725315" y="252512"/>
              <a:ext cx="1042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Solution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EB2227A-4E14-2D40-803E-595FE44819AF}"/>
                </a:ext>
              </a:extLst>
            </p:cNvPr>
            <p:cNvSpPr txBox="1"/>
            <p:nvPr/>
          </p:nvSpPr>
          <p:spPr>
            <a:xfrm>
              <a:off x="6825491" y="252512"/>
              <a:ext cx="14985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Business Model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6E627D7-E8FF-424F-B916-537D4BE47CF2}"/>
                </a:ext>
              </a:extLst>
            </p:cNvPr>
            <p:cNvSpPr txBox="1"/>
            <p:nvPr/>
          </p:nvSpPr>
          <p:spPr>
            <a:xfrm>
              <a:off x="838200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Growth Strategy 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8739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6185F2F-2F92-40CF-B393-9D5EAEDEC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862" y="211315"/>
            <a:ext cx="384424" cy="299302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999811F6-E224-4243-BDDC-B10C7E9DF589}"/>
              </a:ext>
            </a:extLst>
          </p:cNvPr>
          <p:cNvGrpSpPr/>
          <p:nvPr/>
        </p:nvGrpSpPr>
        <p:grpSpPr>
          <a:xfrm>
            <a:off x="2656114" y="252512"/>
            <a:ext cx="7002863" cy="307777"/>
            <a:chOff x="3000827" y="252512"/>
            <a:chExt cx="7002863" cy="30777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4796A84-7736-514F-AC82-B06F71D5102B}"/>
                </a:ext>
              </a:extLst>
            </p:cNvPr>
            <p:cNvSpPr txBox="1"/>
            <p:nvPr/>
          </p:nvSpPr>
          <p:spPr>
            <a:xfrm>
              <a:off x="3000827" y="252512"/>
              <a:ext cx="9869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Idea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862F49A-B93B-AA41-A3E6-A672A4B8B102}"/>
                </a:ext>
              </a:extLst>
            </p:cNvPr>
            <p:cNvSpPr txBox="1"/>
            <p:nvPr/>
          </p:nvSpPr>
          <p:spPr>
            <a:xfrm>
              <a:off x="404571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Problem &amp; Needs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0BEF55-983A-CD49-876C-763C2012BE15}"/>
                </a:ext>
              </a:extLst>
            </p:cNvPr>
            <p:cNvSpPr txBox="1"/>
            <p:nvPr/>
          </p:nvSpPr>
          <p:spPr>
            <a:xfrm>
              <a:off x="5725315" y="252512"/>
              <a:ext cx="1042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Solution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A13E8D9-87EE-7B4C-9DE5-BF98043899FD}"/>
                </a:ext>
              </a:extLst>
            </p:cNvPr>
            <p:cNvSpPr txBox="1"/>
            <p:nvPr/>
          </p:nvSpPr>
          <p:spPr>
            <a:xfrm>
              <a:off x="6825491" y="252512"/>
              <a:ext cx="14985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C002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Business Model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EC7002-EF42-8B40-9C21-790005481E2E}"/>
                </a:ext>
              </a:extLst>
            </p:cNvPr>
            <p:cNvSpPr txBox="1"/>
            <p:nvPr/>
          </p:nvSpPr>
          <p:spPr>
            <a:xfrm>
              <a:off x="838200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Growth Strategy 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455B2A8-22DB-4B42-892E-28593B5F3665}"/>
              </a:ext>
            </a:extLst>
          </p:cNvPr>
          <p:cNvSpPr/>
          <p:nvPr/>
        </p:nvSpPr>
        <p:spPr>
          <a:xfrm>
            <a:off x="666097" y="1744472"/>
            <a:ext cx="4918231" cy="1264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7470" marR="63500" algn="just" latinLnBrk="1">
              <a:spcAft>
                <a:spcPts val="800"/>
              </a:spcAft>
            </a:pPr>
            <a:r>
              <a:rPr lang="ko-KR" altLang="en-US" sz="900" b="1" kern="100" dirty="0">
                <a:solidFill>
                  <a:srgbClr val="EC0024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기능</a:t>
            </a:r>
            <a:r>
              <a:rPr lang="en-US" altLang="ko-KR" sz="900" b="1" kern="100" dirty="0">
                <a:solidFill>
                  <a:srgbClr val="EC0024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1.</a:t>
            </a:r>
            <a:r>
              <a:rPr lang="ko-KR" altLang="en-US" sz="900" b="1" kern="100" dirty="0">
                <a:solidFill>
                  <a:srgbClr val="EC0024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지속가능보고서 검증 </a:t>
            </a:r>
            <a:r>
              <a:rPr lang="en-US" altLang="ko-KR" sz="900" b="1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:</a:t>
            </a:r>
            <a:r>
              <a:rPr lang="ko-KR" altLang="en-US" sz="900" b="1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900" b="1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ESG </a:t>
            </a:r>
            <a:r>
              <a:rPr lang="ko-KR" altLang="ko-Kore-KR" sz="900" b="1" kern="1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평가 모델 활용</a:t>
            </a:r>
            <a:endParaRPr lang="en-US" altLang="ko-KR" sz="900" b="1" kern="100" dirty="0">
              <a:latin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77470" marR="63500" algn="just" latinLnBrk="1">
              <a:spcAft>
                <a:spcPts val="800"/>
              </a:spcAft>
            </a:pPr>
            <a:r>
              <a:rPr lang="ko-KR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국내 지속가능보고서들은 기업이 작성한 내용에만 의존하는</a:t>
            </a:r>
            <a:r>
              <a:rPr lang="en-US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'Moderate Assurance'(</a:t>
            </a:r>
            <a:r>
              <a:rPr lang="ko-KR" altLang="ko-Kore-KR" sz="900" kern="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중간정도</a:t>
            </a:r>
            <a:r>
              <a:rPr lang="ko-KR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 검증</a:t>
            </a:r>
            <a:r>
              <a:rPr lang="en-US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) </a:t>
            </a:r>
            <a:r>
              <a:rPr lang="ko-KR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등급을 받은 게 대다수입니다</a:t>
            </a:r>
            <a:r>
              <a:rPr lang="en-US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해당 정보를 뒷받침할 객관적 근거까지 검증한</a:t>
            </a:r>
            <a:r>
              <a:rPr lang="en-US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'High Assurance'(</a:t>
            </a:r>
            <a:r>
              <a:rPr lang="ko-KR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높은 수준의 검증</a:t>
            </a:r>
            <a:r>
              <a:rPr lang="en-US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) </a:t>
            </a:r>
            <a:r>
              <a:rPr lang="ko-KR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등급을 받은 정보는 전무한 형편입니다</a:t>
            </a:r>
            <a:r>
              <a:rPr lang="en-US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따라서 위와 같은 평가 모델을 토대로</a:t>
            </a:r>
            <a:r>
              <a:rPr lang="ko-Kore-KR" altLang="en-US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한 객관적 근거 검증의 필요성이 존재하며 해당 서비스로 확장 가능합니다</a:t>
            </a:r>
            <a:r>
              <a:rPr lang="en-US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900" kern="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77470" marR="63500" algn="just" latinLnBrk="1">
              <a:lnSpc>
                <a:spcPct val="107000"/>
              </a:lnSpc>
              <a:spcAft>
                <a:spcPts val="800"/>
              </a:spcAft>
            </a:pPr>
            <a:endParaRPr lang="ko-Kore-KR" altLang="ko-Kore-KR" sz="900" kern="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E0FC5A5-552A-944D-88E5-AC5ED1AEC3A3}"/>
              </a:ext>
            </a:extLst>
          </p:cNvPr>
          <p:cNvSpPr/>
          <p:nvPr/>
        </p:nvSpPr>
        <p:spPr>
          <a:xfrm>
            <a:off x="6422863" y="1744472"/>
            <a:ext cx="4959387" cy="1025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7470" marR="63500" algn="just" latinLnBrk="1">
              <a:spcAft>
                <a:spcPts val="800"/>
              </a:spcAft>
            </a:pPr>
            <a:r>
              <a:rPr lang="ko-KR" altLang="en-US" sz="900" b="1" dirty="0">
                <a:solidFill>
                  <a:srgbClr val="EC0024"/>
                </a:solidFill>
                <a:cs typeface="Times New Roman" panose="02020603050405020304" pitchFamily="18" charset="0"/>
              </a:rPr>
              <a:t>기능</a:t>
            </a:r>
            <a:r>
              <a:rPr lang="en-US" altLang="ko-KR" sz="900" b="1" dirty="0">
                <a:solidFill>
                  <a:srgbClr val="EC0024"/>
                </a:solidFill>
                <a:cs typeface="Times New Roman" panose="02020603050405020304" pitchFamily="18" charset="0"/>
              </a:rPr>
              <a:t>2.</a:t>
            </a:r>
            <a:r>
              <a:rPr lang="ko-KR" altLang="en-US" sz="900" b="1" dirty="0">
                <a:solidFill>
                  <a:srgbClr val="EC0024"/>
                </a:solidFill>
                <a:cs typeface="Times New Roman" panose="02020603050405020304" pitchFamily="18" charset="0"/>
              </a:rPr>
              <a:t> 신사업 발굴 및 확대 </a:t>
            </a:r>
            <a:r>
              <a:rPr lang="en-US" altLang="ko-KR" sz="900" b="1" dirty="0">
                <a:cs typeface="Times New Roman" panose="02020603050405020304" pitchFamily="18" charset="0"/>
              </a:rPr>
              <a:t>:</a:t>
            </a:r>
            <a:r>
              <a:rPr lang="ko-KR" altLang="en-US" sz="900" b="1" dirty="0">
                <a:cs typeface="Times New Roman" panose="02020603050405020304" pitchFamily="18" charset="0"/>
              </a:rPr>
              <a:t> 플랫폼 활용</a:t>
            </a:r>
            <a:endParaRPr lang="en-US" altLang="ko-KR" sz="900" b="1" dirty="0">
              <a:cs typeface="Times New Roman" panose="02020603050405020304" pitchFamily="18" charset="0"/>
            </a:endParaRPr>
          </a:p>
          <a:p>
            <a:pPr marL="77470" marR="63500" algn="just" latinLnBrk="1">
              <a:spcAft>
                <a:spcPts val="800"/>
              </a:spcAft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플랫폼의 확장 가능성을 토대로 </a:t>
            </a:r>
            <a:r>
              <a:rPr lang="ko-KR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타 기업과의 협력 제휴를 통해</a:t>
            </a:r>
            <a:r>
              <a:rPr lang="en-US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 ESG </a:t>
            </a:r>
            <a:r>
              <a:rPr lang="ko-KR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경영을 강화할 수 있습니다</a:t>
            </a:r>
            <a:r>
              <a:rPr lang="en-US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또한</a:t>
            </a:r>
            <a:r>
              <a:rPr lang="en-US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향후 시행되는 </a:t>
            </a:r>
            <a:r>
              <a:rPr lang="ko-KR" altLang="ko-Kore-KR" sz="900" dirty="0" err="1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마이데이터</a:t>
            </a:r>
            <a:r>
              <a:rPr lang="ko-KR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 사업에서도 제휴를 통한 시너지 효과를 통해 고객 만족도 향상이 가능합니다</a:t>
            </a:r>
            <a:r>
              <a:rPr lang="en-US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그 예로 보험 </a:t>
            </a:r>
            <a:r>
              <a:rPr lang="ko-KR" altLang="ko-Kore-KR" sz="900" dirty="0" err="1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은행업의</a:t>
            </a:r>
            <a:r>
              <a:rPr lang="ko-KR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 고객 금융 데이터를 바탕으로 기존</a:t>
            </a:r>
            <a:r>
              <a:rPr lang="en-US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 SK</a:t>
            </a:r>
            <a:r>
              <a:rPr lang="ko-KR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증권 고객을 위한 맞춤형 자산관리 서비스 제공과 다른 유통산업과의 제휴를 통해 기존</a:t>
            </a:r>
            <a:r>
              <a:rPr lang="en-US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 SK</a:t>
            </a:r>
            <a:r>
              <a:rPr lang="ko-KR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증권 고객을 위한 맞춤형 마케팅 활성화가 가능합니다</a:t>
            </a:r>
            <a:r>
              <a:rPr lang="en-US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900" kern="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D6B88CD-00E5-9041-AD43-9E3F7919A503}"/>
              </a:ext>
            </a:extLst>
          </p:cNvPr>
          <p:cNvCxnSpPr>
            <a:cxnSpLocks/>
          </p:cNvCxnSpPr>
          <p:nvPr/>
        </p:nvCxnSpPr>
        <p:spPr>
          <a:xfrm flipH="1">
            <a:off x="839788" y="3107644"/>
            <a:ext cx="474454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90B65BD5-043F-0C48-BC70-AB7AAA39763C}"/>
              </a:ext>
            </a:extLst>
          </p:cNvPr>
          <p:cNvCxnSpPr>
            <a:cxnSpLocks/>
          </p:cNvCxnSpPr>
          <p:nvPr/>
        </p:nvCxnSpPr>
        <p:spPr>
          <a:xfrm flipH="1">
            <a:off x="6637710" y="3107644"/>
            <a:ext cx="474454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A880FF1-81F8-434B-B2A9-A008F8B7354E}"/>
              </a:ext>
            </a:extLst>
          </p:cNvPr>
          <p:cNvSpPr/>
          <p:nvPr/>
        </p:nvSpPr>
        <p:spPr>
          <a:xfrm>
            <a:off x="250862" y="839299"/>
            <a:ext cx="12192001" cy="41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돋움체 Medium" panose="00000600000000000000" pitchFamily="2" charset="-127"/>
              </a:rPr>
              <a:t>ESG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돋움체 Medium" panose="00000600000000000000" pitchFamily="2" charset="-127"/>
              </a:rPr>
              <a:t>평가 플랫폼의 확장 기능은 다음과 같음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KoPubWorld돋움체 Medium" panose="00000600000000000000" pitchFamily="2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26F91997-BAAC-4241-894B-5F5DF1B0E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520" y="3527132"/>
            <a:ext cx="3164913" cy="281325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3261873-66D8-6B4C-A999-45BA43F0587B}"/>
              </a:ext>
            </a:extLst>
          </p:cNvPr>
          <p:cNvSpPr txBox="1"/>
          <p:nvPr/>
        </p:nvSpPr>
        <p:spPr>
          <a:xfrm>
            <a:off x="5777776" y="4641372"/>
            <a:ext cx="1095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NanumGothic" panose="020D0604000000000000" pitchFamily="34" charset="-127"/>
                <a:ea typeface="NanumGothic" panose="020D0604000000000000" pitchFamily="34" charset="-127"/>
              </a:rPr>
              <a:t>ESG</a:t>
            </a:r>
            <a:endParaRPr lang="ko-KR" altLang="en-US" sz="3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4280798-388E-5947-8F2F-C9993311825E}"/>
              </a:ext>
            </a:extLst>
          </p:cNvPr>
          <p:cNvSpPr/>
          <p:nvPr/>
        </p:nvSpPr>
        <p:spPr>
          <a:xfrm>
            <a:off x="975399" y="3671000"/>
            <a:ext cx="36504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ESG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자체 플랫폼으로 확대 되어 다양한 금융 기관 고객 확보가 가능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0B754D-EACF-1A4E-83A8-13B2125C271F}"/>
              </a:ext>
            </a:extLst>
          </p:cNvPr>
          <p:cNvSpPr/>
          <p:nvPr/>
        </p:nvSpPr>
        <p:spPr>
          <a:xfrm>
            <a:off x="7813044" y="4380593"/>
            <a:ext cx="2981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SK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증권 이용 고객을 대상으로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ESG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투자 기업 정보 제공 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26C38DB-F5EE-C14E-9542-4E7EF113B700}"/>
              </a:ext>
            </a:extLst>
          </p:cNvPr>
          <p:cNvSpPr/>
          <p:nvPr/>
        </p:nvSpPr>
        <p:spPr>
          <a:xfrm>
            <a:off x="975399" y="5722655"/>
            <a:ext cx="36504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향후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SK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증권 사내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ESG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경쟁력 확보 가능 및 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ko-KR" altLang="en-US" sz="12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마이데이터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 비즈니스 모델 발굴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267001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6185F2F-2F92-40CF-B393-9D5EAEDEC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862" y="211315"/>
            <a:ext cx="384424" cy="299302"/>
          </a:xfrm>
          <a:prstGeom prst="rect">
            <a:avLst/>
          </a:prstGeom>
        </p:spPr>
      </p:pic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228D20B1-AEEC-FC4B-8B15-375BEEA360E9}"/>
              </a:ext>
            </a:extLst>
          </p:cNvPr>
          <p:cNvCxnSpPr>
            <a:cxnSpLocks/>
          </p:cNvCxnSpPr>
          <p:nvPr/>
        </p:nvCxnSpPr>
        <p:spPr>
          <a:xfrm>
            <a:off x="0" y="6290706"/>
            <a:ext cx="12192000" cy="0"/>
          </a:xfrm>
          <a:prstGeom prst="line">
            <a:avLst/>
          </a:prstGeom>
          <a:ln w="22225">
            <a:solidFill>
              <a:srgbClr val="EC0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2B07DD33-186A-3F42-9B6A-415F063EB31E}"/>
              </a:ext>
            </a:extLst>
          </p:cNvPr>
          <p:cNvCxnSpPr>
            <a:cxnSpLocks/>
          </p:cNvCxnSpPr>
          <p:nvPr/>
        </p:nvCxnSpPr>
        <p:spPr>
          <a:xfrm flipV="1">
            <a:off x="529756" y="5890591"/>
            <a:ext cx="0" cy="400115"/>
          </a:xfrm>
          <a:prstGeom prst="line">
            <a:avLst/>
          </a:prstGeom>
          <a:ln w="31750">
            <a:solidFill>
              <a:srgbClr val="EC0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F3CB259-EC8B-234D-AB8C-F8C600273AB9}"/>
              </a:ext>
            </a:extLst>
          </p:cNvPr>
          <p:cNvSpPr txBox="1"/>
          <p:nvPr/>
        </p:nvSpPr>
        <p:spPr>
          <a:xfrm>
            <a:off x="39095" y="5606007"/>
            <a:ext cx="9813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21.06</a:t>
            </a:r>
            <a:endParaRPr lang="ko-KR" altLang="en-US" sz="11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CA63DDEA-DB71-3B46-9035-423A4AAC08F8}"/>
              </a:ext>
            </a:extLst>
          </p:cNvPr>
          <p:cNvCxnSpPr>
            <a:cxnSpLocks/>
          </p:cNvCxnSpPr>
          <p:nvPr/>
        </p:nvCxnSpPr>
        <p:spPr>
          <a:xfrm flipV="1">
            <a:off x="11277600" y="5890591"/>
            <a:ext cx="0" cy="400115"/>
          </a:xfrm>
          <a:prstGeom prst="line">
            <a:avLst/>
          </a:prstGeom>
          <a:ln w="31750">
            <a:solidFill>
              <a:srgbClr val="EC0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FE21266-C53D-BA44-8E53-294ADFC008C9}"/>
              </a:ext>
            </a:extLst>
          </p:cNvPr>
          <p:cNvSpPr txBox="1"/>
          <p:nvPr/>
        </p:nvSpPr>
        <p:spPr>
          <a:xfrm>
            <a:off x="10786939" y="5578711"/>
            <a:ext cx="9813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21.12</a:t>
            </a:r>
            <a:endParaRPr lang="ko-KR" altLang="en-US" sz="1600" b="1" dirty="0">
              <a:solidFill>
                <a:srgbClr val="EC0024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655AD66-DB21-8746-BBFB-776C8FA2B32B}"/>
              </a:ext>
            </a:extLst>
          </p:cNvPr>
          <p:cNvCxnSpPr>
            <a:cxnSpLocks/>
          </p:cNvCxnSpPr>
          <p:nvPr/>
        </p:nvCxnSpPr>
        <p:spPr>
          <a:xfrm flipV="1">
            <a:off x="7694986" y="5890591"/>
            <a:ext cx="0" cy="400115"/>
          </a:xfrm>
          <a:prstGeom prst="line">
            <a:avLst/>
          </a:prstGeom>
          <a:ln w="31750">
            <a:solidFill>
              <a:srgbClr val="EC0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286476D-AFE2-5641-8946-19DCDA096EE5}"/>
              </a:ext>
            </a:extLst>
          </p:cNvPr>
          <p:cNvSpPr txBox="1"/>
          <p:nvPr/>
        </p:nvSpPr>
        <p:spPr>
          <a:xfrm>
            <a:off x="7204325" y="5606007"/>
            <a:ext cx="9813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21.08</a:t>
            </a:r>
            <a:endParaRPr lang="ko-KR" altLang="en-US" sz="11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66BF28FC-D63D-3C47-8367-F97490AE0200}"/>
              </a:ext>
            </a:extLst>
          </p:cNvPr>
          <p:cNvCxnSpPr>
            <a:cxnSpLocks/>
          </p:cNvCxnSpPr>
          <p:nvPr/>
        </p:nvCxnSpPr>
        <p:spPr>
          <a:xfrm flipV="1">
            <a:off x="4112371" y="5890591"/>
            <a:ext cx="0" cy="400115"/>
          </a:xfrm>
          <a:prstGeom prst="line">
            <a:avLst/>
          </a:prstGeom>
          <a:ln w="31750">
            <a:solidFill>
              <a:srgbClr val="EC0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64A4F69-308C-6540-9634-C8FD60377864}"/>
              </a:ext>
            </a:extLst>
          </p:cNvPr>
          <p:cNvSpPr txBox="1"/>
          <p:nvPr/>
        </p:nvSpPr>
        <p:spPr>
          <a:xfrm>
            <a:off x="3621710" y="5606007"/>
            <a:ext cx="9813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21.07</a:t>
            </a:r>
            <a:endParaRPr lang="ko-KR" altLang="en-US" sz="11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2C5497EF-7CED-3747-BCB0-EB3BF969F041}"/>
              </a:ext>
            </a:extLst>
          </p:cNvPr>
          <p:cNvCxnSpPr>
            <a:cxnSpLocks/>
          </p:cNvCxnSpPr>
          <p:nvPr/>
        </p:nvCxnSpPr>
        <p:spPr>
          <a:xfrm flipV="1">
            <a:off x="1126859" y="6042991"/>
            <a:ext cx="0" cy="247716"/>
          </a:xfrm>
          <a:prstGeom prst="line">
            <a:avLst/>
          </a:prstGeom>
          <a:ln w="22225">
            <a:solidFill>
              <a:srgbClr val="EC0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DCAF1653-0E73-7D4F-9F92-4FB06ED340F7}"/>
              </a:ext>
            </a:extLst>
          </p:cNvPr>
          <p:cNvCxnSpPr>
            <a:cxnSpLocks/>
          </p:cNvCxnSpPr>
          <p:nvPr/>
        </p:nvCxnSpPr>
        <p:spPr>
          <a:xfrm flipV="1">
            <a:off x="529756" y="1910862"/>
            <a:ext cx="0" cy="3625785"/>
          </a:xfrm>
          <a:prstGeom prst="line">
            <a:avLst/>
          </a:prstGeom>
          <a:ln w="31750">
            <a:solidFill>
              <a:srgbClr val="EC0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00721666-DFD0-6748-AACD-8C72A684B404}"/>
              </a:ext>
            </a:extLst>
          </p:cNvPr>
          <p:cNvCxnSpPr>
            <a:cxnSpLocks/>
          </p:cNvCxnSpPr>
          <p:nvPr/>
        </p:nvCxnSpPr>
        <p:spPr>
          <a:xfrm flipV="1">
            <a:off x="2321065" y="6042991"/>
            <a:ext cx="0" cy="247716"/>
          </a:xfrm>
          <a:prstGeom prst="line">
            <a:avLst/>
          </a:prstGeom>
          <a:ln w="22225">
            <a:solidFill>
              <a:srgbClr val="EC0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259FF3BA-5B3F-6E4C-9B16-E758AEF87432}"/>
              </a:ext>
            </a:extLst>
          </p:cNvPr>
          <p:cNvCxnSpPr>
            <a:cxnSpLocks/>
          </p:cNvCxnSpPr>
          <p:nvPr/>
        </p:nvCxnSpPr>
        <p:spPr>
          <a:xfrm flipV="1">
            <a:off x="2918167" y="5890591"/>
            <a:ext cx="0" cy="400115"/>
          </a:xfrm>
          <a:prstGeom prst="line">
            <a:avLst/>
          </a:prstGeom>
          <a:ln w="22225">
            <a:solidFill>
              <a:srgbClr val="EC0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3853CE79-04CD-824C-AAAD-2B8F91B83830}"/>
              </a:ext>
            </a:extLst>
          </p:cNvPr>
          <p:cNvCxnSpPr>
            <a:cxnSpLocks/>
          </p:cNvCxnSpPr>
          <p:nvPr/>
        </p:nvCxnSpPr>
        <p:spPr>
          <a:xfrm flipV="1">
            <a:off x="3515269" y="6042990"/>
            <a:ext cx="0" cy="247716"/>
          </a:xfrm>
          <a:prstGeom prst="line">
            <a:avLst/>
          </a:prstGeom>
          <a:ln w="22225">
            <a:solidFill>
              <a:srgbClr val="EC0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83B72309-1D04-8541-ABF7-F58249D78649}"/>
              </a:ext>
            </a:extLst>
          </p:cNvPr>
          <p:cNvGrpSpPr/>
          <p:nvPr/>
        </p:nvGrpSpPr>
        <p:grpSpPr>
          <a:xfrm>
            <a:off x="4693553" y="5880973"/>
            <a:ext cx="2388410" cy="400116"/>
            <a:chOff x="1126859" y="5890591"/>
            <a:chExt cx="2388410" cy="400116"/>
          </a:xfrm>
        </p:grpSpPr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DF7DA90-4708-3F4D-9F30-A6228981D2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6859" y="6042991"/>
              <a:ext cx="0" cy="247716"/>
            </a:xfrm>
            <a:prstGeom prst="line">
              <a:avLst/>
            </a:prstGeom>
            <a:ln w="22225">
              <a:solidFill>
                <a:srgbClr val="EC00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5188C5BA-781E-5B44-AB54-62CF59005C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3962" y="5890591"/>
              <a:ext cx="0" cy="400115"/>
            </a:xfrm>
            <a:prstGeom prst="line">
              <a:avLst/>
            </a:prstGeom>
            <a:ln w="22225">
              <a:solidFill>
                <a:srgbClr val="EC00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99B76234-03EB-D948-8350-4A732FF49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1065" y="6042991"/>
              <a:ext cx="0" cy="247716"/>
            </a:xfrm>
            <a:prstGeom prst="line">
              <a:avLst/>
            </a:prstGeom>
            <a:ln w="22225">
              <a:solidFill>
                <a:srgbClr val="EC00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D925504-33AA-E647-B860-A79C373478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8167" y="5890591"/>
              <a:ext cx="0" cy="400115"/>
            </a:xfrm>
            <a:prstGeom prst="line">
              <a:avLst/>
            </a:prstGeom>
            <a:ln w="22225">
              <a:solidFill>
                <a:srgbClr val="EC00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C841A0A8-6C7E-864F-8079-526DF4058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5269" y="6042990"/>
              <a:ext cx="0" cy="247716"/>
            </a:xfrm>
            <a:prstGeom prst="line">
              <a:avLst/>
            </a:prstGeom>
            <a:ln w="22225">
              <a:solidFill>
                <a:srgbClr val="EC00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42A925A8-DEAA-9549-B1AC-B296E218C916}"/>
              </a:ext>
            </a:extLst>
          </p:cNvPr>
          <p:cNvGrpSpPr/>
          <p:nvPr/>
        </p:nvGrpSpPr>
        <p:grpSpPr>
          <a:xfrm>
            <a:off x="8341682" y="5870672"/>
            <a:ext cx="2388410" cy="400116"/>
            <a:chOff x="1126859" y="5890591"/>
            <a:chExt cx="2388410" cy="400116"/>
          </a:xfrm>
        </p:grpSpPr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081F6BD9-E7E7-4942-A9C7-3D4C5525F2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6859" y="6042991"/>
              <a:ext cx="0" cy="247716"/>
            </a:xfrm>
            <a:prstGeom prst="line">
              <a:avLst/>
            </a:prstGeom>
            <a:ln w="22225">
              <a:solidFill>
                <a:srgbClr val="EC00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13A18384-C3D9-7C4E-8541-30BFE2131C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3962" y="5890591"/>
              <a:ext cx="0" cy="400115"/>
            </a:xfrm>
            <a:prstGeom prst="line">
              <a:avLst/>
            </a:prstGeom>
            <a:ln w="22225">
              <a:solidFill>
                <a:srgbClr val="EC00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83CE9814-8556-F145-A975-58C29A38E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1065" y="6042991"/>
              <a:ext cx="0" cy="247716"/>
            </a:xfrm>
            <a:prstGeom prst="line">
              <a:avLst/>
            </a:prstGeom>
            <a:ln w="22225">
              <a:solidFill>
                <a:srgbClr val="EC00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F087CAEB-AB8F-994A-9FE2-B6CA21A3A5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8167" y="5890591"/>
              <a:ext cx="0" cy="400115"/>
            </a:xfrm>
            <a:prstGeom prst="line">
              <a:avLst/>
            </a:prstGeom>
            <a:ln w="22225">
              <a:solidFill>
                <a:srgbClr val="EC00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7619E47C-D48A-524F-9E87-52A2AF0A4A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5269" y="6042990"/>
              <a:ext cx="0" cy="247716"/>
            </a:xfrm>
            <a:prstGeom prst="line">
              <a:avLst/>
            </a:prstGeom>
            <a:ln w="22225">
              <a:solidFill>
                <a:srgbClr val="EC00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CC4FB946-21ED-AC4F-8F75-FDF4885C8837}"/>
              </a:ext>
            </a:extLst>
          </p:cNvPr>
          <p:cNvCxnSpPr>
            <a:cxnSpLocks/>
          </p:cNvCxnSpPr>
          <p:nvPr/>
        </p:nvCxnSpPr>
        <p:spPr>
          <a:xfrm flipV="1">
            <a:off x="7694986" y="1910862"/>
            <a:ext cx="0" cy="3625785"/>
          </a:xfrm>
          <a:prstGeom prst="line">
            <a:avLst/>
          </a:prstGeom>
          <a:ln w="31750">
            <a:solidFill>
              <a:srgbClr val="EC0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63">
            <a:extLst>
              <a:ext uri="{FF2B5EF4-FFF2-40B4-BE49-F238E27FC236}">
                <a16:creationId xmlns:a16="http://schemas.microsoft.com/office/drawing/2014/main" id="{44499F8D-306C-C94C-BFEE-F3D8C6EF2CC2}"/>
              </a:ext>
            </a:extLst>
          </p:cNvPr>
          <p:cNvCxnSpPr>
            <a:cxnSpLocks/>
          </p:cNvCxnSpPr>
          <p:nvPr/>
        </p:nvCxnSpPr>
        <p:spPr>
          <a:xfrm flipV="1">
            <a:off x="11292951" y="1910861"/>
            <a:ext cx="0" cy="3625785"/>
          </a:xfrm>
          <a:prstGeom prst="line">
            <a:avLst/>
          </a:prstGeom>
          <a:ln w="60325">
            <a:solidFill>
              <a:srgbClr val="EC002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1DA4C94-5F23-5C44-A40B-5DB525143EBA}"/>
              </a:ext>
            </a:extLst>
          </p:cNvPr>
          <p:cNvSpPr txBox="1"/>
          <p:nvPr/>
        </p:nvSpPr>
        <p:spPr>
          <a:xfrm>
            <a:off x="635285" y="1910861"/>
            <a:ext cx="2430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ESG </a:t>
            </a:r>
            <a:r>
              <a:rPr lang="ko-KR" altLang="en-US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평가 플랫폼 기획</a:t>
            </a:r>
            <a:endParaRPr lang="ko-KR" altLang="en-US" b="1" dirty="0">
              <a:solidFill>
                <a:srgbClr val="EC0024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1580BEBA-5A36-084F-9277-6DFB8E9BFD04}"/>
              </a:ext>
            </a:extLst>
          </p:cNvPr>
          <p:cNvCxnSpPr>
            <a:cxnSpLocks/>
          </p:cNvCxnSpPr>
          <p:nvPr/>
        </p:nvCxnSpPr>
        <p:spPr>
          <a:xfrm flipV="1">
            <a:off x="4112371" y="1910861"/>
            <a:ext cx="0" cy="3625785"/>
          </a:xfrm>
          <a:prstGeom prst="line">
            <a:avLst/>
          </a:prstGeom>
          <a:ln w="31750">
            <a:solidFill>
              <a:srgbClr val="EC0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40E37E6-1BBF-3845-AAB4-3417ABF38CC7}"/>
              </a:ext>
            </a:extLst>
          </p:cNvPr>
          <p:cNvSpPr txBox="1"/>
          <p:nvPr/>
        </p:nvSpPr>
        <p:spPr>
          <a:xfrm>
            <a:off x="4217899" y="1916113"/>
            <a:ext cx="19056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BY 2021.08</a:t>
            </a:r>
            <a:endParaRPr lang="ko-KR" altLang="en-US" sz="2400" b="1" dirty="0">
              <a:solidFill>
                <a:srgbClr val="EC0024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E6D6C5F-FE91-204D-8E27-D6ABA5D592C9}"/>
              </a:ext>
            </a:extLst>
          </p:cNvPr>
          <p:cNvSpPr txBox="1"/>
          <p:nvPr/>
        </p:nvSpPr>
        <p:spPr>
          <a:xfrm>
            <a:off x="7815864" y="1916113"/>
            <a:ext cx="19056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BY 2021.12</a:t>
            </a:r>
            <a:endParaRPr lang="ko-KR" altLang="en-US" sz="2400" b="1" dirty="0">
              <a:solidFill>
                <a:srgbClr val="EC0024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B1FD52F-67D6-4F47-94CA-C3DC65F502F6}"/>
              </a:ext>
            </a:extLst>
          </p:cNvPr>
          <p:cNvSpPr/>
          <p:nvPr/>
        </p:nvSpPr>
        <p:spPr>
          <a:xfrm>
            <a:off x="650634" y="2466353"/>
            <a:ext cx="1675459" cy="1538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계획 및 분석</a:t>
            </a:r>
            <a:endParaRPr lang="en-US" altLang="ko-KR" sz="1400" b="1" dirty="0">
              <a:ln>
                <a:solidFill>
                  <a:schemeClr val="tx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프로젝트 목표 정의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요구사항 분석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개발 계획 선정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ore-KR" sz="1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분석 및 설계</a:t>
            </a:r>
            <a:endParaRPr lang="en-US" altLang="ko-KR" sz="1400" b="1" dirty="0">
              <a:ln>
                <a:solidFill>
                  <a:schemeClr val="tx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지표 데이터 수집 및 분석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평가 예측 모델링 설계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0054698-37B8-D64C-9436-A62798AB2A3F}"/>
              </a:ext>
            </a:extLst>
          </p:cNvPr>
          <p:cNvSpPr/>
          <p:nvPr/>
        </p:nvSpPr>
        <p:spPr>
          <a:xfrm>
            <a:off x="4189372" y="2873877"/>
            <a:ext cx="2207656" cy="13696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평가 예측 모델링</a:t>
            </a:r>
            <a:endParaRPr lang="en-US" altLang="ko-KR" sz="1400" b="1" dirty="0">
              <a:ln>
                <a:solidFill>
                  <a:schemeClr val="tx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1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머신러닝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기법 적용한 예측 모델링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모델 적용을 위한 플랫폼 설계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ore-KR" sz="1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4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프로토타입</a:t>
            </a:r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 개발</a:t>
            </a:r>
            <a:endParaRPr lang="en-US" altLang="ko-KR" sz="1400" b="1" dirty="0">
              <a:ln>
                <a:solidFill>
                  <a:schemeClr val="tx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Figma</a:t>
            </a:r>
            <a:r>
              <a:rPr lang="ko-KR" altLang="en-US" sz="11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이용한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UI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설계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서비스 개선 작업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F9D8E4-7B5B-DD46-A6B1-5FDF0B2915C2}"/>
              </a:ext>
            </a:extLst>
          </p:cNvPr>
          <p:cNvSpPr/>
          <p:nvPr/>
        </p:nvSpPr>
        <p:spPr>
          <a:xfrm>
            <a:off x="7821181" y="2753224"/>
            <a:ext cx="2432076" cy="18774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플랫폼 구축</a:t>
            </a:r>
            <a:endParaRPr lang="en-US" altLang="ko-KR" sz="1400" b="1" dirty="0">
              <a:ln>
                <a:solidFill>
                  <a:schemeClr val="tx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AWS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기반의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Public Cloud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이용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Spring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을 이용한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Back-end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구축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실시간 데이터 처리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-US" altLang="ko-Kore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Hadoop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ore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Spark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en-US" altLang="ko-Kore-KR" sz="1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ore-KR" sz="1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플랫폼 도입</a:t>
            </a:r>
            <a:endParaRPr lang="en-US" altLang="ko-KR" sz="1400" b="1" dirty="0">
              <a:ln>
                <a:solidFill>
                  <a:schemeClr val="tx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품질 검증 서비스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베타 버전 출시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요구사항 반영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서비스 개선 작업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설명선 1(테두리 없음)[L] 7">
            <a:extLst>
              <a:ext uri="{FF2B5EF4-FFF2-40B4-BE49-F238E27FC236}">
                <a16:creationId xmlns:a16="http://schemas.microsoft.com/office/drawing/2014/main" id="{7DEBB191-CEFA-9943-952C-76024821B804}"/>
              </a:ext>
            </a:extLst>
          </p:cNvPr>
          <p:cNvSpPr/>
          <p:nvPr/>
        </p:nvSpPr>
        <p:spPr>
          <a:xfrm>
            <a:off x="9721552" y="5204789"/>
            <a:ext cx="1090210" cy="360218"/>
          </a:xfrm>
          <a:prstGeom prst="callout1">
            <a:avLst>
              <a:gd name="adj1" fmla="val 53365"/>
              <a:gd name="adj2" fmla="val 103627"/>
              <a:gd name="adj3" fmla="val 120192"/>
              <a:gd name="adj4" fmla="val 120155"/>
            </a:avLst>
          </a:prstGeom>
          <a:solidFill>
            <a:srgbClr val="EC0024"/>
          </a:solidFill>
          <a:ln>
            <a:solidFill>
              <a:srgbClr val="EC0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 dirty="0">
                <a:solidFill>
                  <a:schemeClr val="bg1"/>
                </a:solidFill>
                <a:latin typeface="NanumGothic" panose="020D0604000000000000" pitchFamily="34" charset="-127"/>
              </a:rPr>
              <a:t>SK</a:t>
            </a:r>
            <a:r>
              <a:rPr kumimoji="1" lang="ko-KR" altLang="en-US" sz="11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증권 도입</a:t>
            </a:r>
            <a:endParaRPr kumimoji="1" lang="ko-Kore-KR" altLang="en-US" sz="1100" b="1" dirty="0">
              <a:solidFill>
                <a:schemeClr val="bg1"/>
              </a:solidFill>
              <a:latin typeface="NanumGothic" panose="020D0604000000000000" pitchFamily="34" charset="-127"/>
            </a:endParaRPr>
          </a:p>
        </p:txBody>
      </p:sp>
      <p:sp>
        <p:nvSpPr>
          <p:cNvPr id="76" name="설명선 1(테두리 없음)[L] 75">
            <a:extLst>
              <a:ext uri="{FF2B5EF4-FFF2-40B4-BE49-F238E27FC236}">
                <a16:creationId xmlns:a16="http://schemas.microsoft.com/office/drawing/2014/main" id="{7DDA7C54-E38A-FB49-AE33-DE841A4271CF}"/>
              </a:ext>
            </a:extLst>
          </p:cNvPr>
          <p:cNvSpPr/>
          <p:nvPr/>
        </p:nvSpPr>
        <p:spPr>
          <a:xfrm>
            <a:off x="5988419" y="5176428"/>
            <a:ext cx="1232753" cy="360218"/>
          </a:xfrm>
          <a:prstGeom prst="callout1">
            <a:avLst>
              <a:gd name="adj1" fmla="val 53365"/>
              <a:gd name="adj2" fmla="val 103627"/>
              <a:gd name="adj3" fmla="val 120192"/>
              <a:gd name="adj4" fmla="val 120155"/>
            </a:avLst>
          </a:prstGeom>
          <a:solidFill>
            <a:srgbClr val="EC0024"/>
          </a:solidFill>
          <a:ln>
            <a:solidFill>
              <a:srgbClr val="EC0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DT</a:t>
            </a:r>
            <a:r>
              <a:rPr kumimoji="1" lang="ko-KR" altLang="en-US" sz="11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공모전</a:t>
            </a:r>
            <a:r>
              <a:rPr kumimoji="1" lang="en-US" altLang="ko-KR" sz="11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1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심사</a:t>
            </a:r>
            <a:endParaRPr kumimoji="1" lang="ko-Kore-KR" altLang="en-US" sz="1100" b="1" dirty="0">
              <a:solidFill>
                <a:schemeClr val="bg1"/>
              </a:solidFill>
              <a:latin typeface="NanumGothic" panose="020D0604000000000000" pitchFamily="34" charset="-127"/>
            </a:endParaRPr>
          </a:p>
        </p:txBody>
      </p:sp>
      <p:cxnSp>
        <p:nvCxnSpPr>
          <p:cNvPr id="77" name="직선 연결선[R] 76">
            <a:extLst>
              <a:ext uri="{FF2B5EF4-FFF2-40B4-BE49-F238E27FC236}">
                <a16:creationId xmlns:a16="http://schemas.microsoft.com/office/drawing/2014/main" id="{90F58F6F-ABC8-A444-9A12-08452AE1D05F}"/>
              </a:ext>
            </a:extLst>
          </p:cNvPr>
          <p:cNvCxnSpPr>
            <a:cxnSpLocks/>
          </p:cNvCxnSpPr>
          <p:nvPr/>
        </p:nvCxnSpPr>
        <p:spPr>
          <a:xfrm flipH="1">
            <a:off x="7890730" y="4388348"/>
            <a:ext cx="224226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A8CEC81-4A0F-9B44-80DF-26122621FABE}"/>
              </a:ext>
            </a:extLst>
          </p:cNvPr>
          <p:cNvSpPr/>
          <p:nvPr/>
        </p:nvSpPr>
        <p:spPr>
          <a:xfrm>
            <a:off x="7815863" y="4605078"/>
            <a:ext cx="3115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소요 비용</a:t>
            </a:r>
            <a:endParaRPr lang="en-US" altLang="ko-KR" sz="1400" b="1" dirty="0">
              <a:ln>
                <a:solidFill>
                  <a:schemeClr val="tx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웹 개발 비용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자체 개발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서버 비용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On-Demand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(Resource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사용한 만큼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92B0598-ED2E-4C4E-BFA8-40CA98E26FB8}"/>
              </a:ext>
            </a:extLst>
          </p:cNvPr>
          <p:cNvSpPr/>
          <p:nvPr/>
        </p:nvSpPr>
        <p:spPr>
          <a:xfrm>
            <a:off x="250862" y="839299"/>
            <a:ext cx="12192001" cy="41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돋움체 Medium" panose="00000600000000000000" pitchFamily="2" charset="-127"/>
              </a:rPr>
              <a:t>ESG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돋움체 Medium" panose="00000600000000000000" pitchFamily="2" charset="-127"/>
              </a:rPr>
              <a:t> 평가 플랫폼의 </a:t>
            </a:r>
            <a:r>
              <a:rPr lang="ko-KR" alt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돋움체 Medium" panose="00000600000000000000" pitchFamily="2" charset="-127"/>
              </a:rPr>
              <a:t>로드맵은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돋움체 Medium" panose="00000600000000000000" pitchFamily="2" charset="-127"/>
              </a:rPr>
              <a:t> 아래와 같음 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80" name="직선 연결선[R] 79">
            <a:extLst>
              <a:ext uri="{FF2B5EF4-FFF2-40B4-BE49-F238E27FC236}">
                <a16:creationId xmlns:a16="http://schemas.microsoft.com/office/drawing/2014/main" id="{A902A6CD-E829-0046-A7A6-9908D6BBAC6A}"/>
              </a:ext>
            </a:extLst>
          </p:cNvPr>
          <p:cNvCxnSpPr>
            <a:cxnSpLocks/>
          </p:cNvCxnSpPr>
          <p:nvPr/>
        </p:nvCxnSpPr>
        <p:spPr>
          <a:xfrm flipH="1">
            <a:off x="714151" y="4182025"/>
            <a:ext cx="224226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FD6C52F-D470-084D-A834-F85BBB7B48BC}"/>
              </a:ext>
            </a:extLst>
          </p:cNvPr>
          <p:cNvSpPr/>
          <p:nvPr/>
        </p:nvSpPr>
        <p:spPr>
          <a:xfrm>
            <a:off x="639285" y="4313346"/>
            <a:ext cx="182163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차 심사 통과</a:t>
            </a:r>
            <a:endParaRPr lang="en-US" altLang="ko-KR" sz="1400" b="1" dirty="0">
              <a:ln>
                <a:solidFill>
                  <a:schemeClr val="tx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7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월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15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일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차 </a:t>
            </a:r>
            <a:r>
              <a:rPr lang="ko-KR" altLang="en-US" sz="11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기획안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제작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9C1374FC-68DC-8F43-98D5-F7A8E6673F9F}"/>
              </a:ext>
            </a:extLst>
          </p:cNvPr>
          <p:cNvCxnSpPr>
            <a:cxnSpLocks/>
          </p:cNvCxnSpPr>
          <p:nvPr/>
        </p:nvCxnSpPr>
        <p:spPr>
          <a:xfrm flipV="1">
            <a:off x="1691933" y="5890591"/>
            <a:ext cx="0" cy="400115"/>
          </a:xfrm>
          <a:prstGeom prst="line">
            <a:avLst/>
          </a:prstGeom>
          <a:ln w="22225">
            <a:solidFill>
              <a:srgbClr val="EC0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수행의 시작/종료 2">
            <a:extLst>
              <a:ext uri="{FF2B5EF4-FFF2-40B4-BE49-F238E27FC236}">
                <a16:creationId xmlns:a16="http://schemas.microsoft.com/office/drawing/2014/main" id="{17140DB7-5ADF-BC4E-BF6F-FE39E68DB49F}"/>
              </a:ext>
            </a:extLst>
          </p:cNvPr>
          <p:cNvSpPr/>
          <p:nvPr/>
        </p:nvSpPr>
        <p:spPr>
          <a:xfrm>
            <a:off x="5759737" y="2835784"/>
            <a:ext cx="457364" cy="173763"/>
          </a:xfrm>
          <a:prstGeom prst="flowChartTerminator">
            <a:avLst/>
          </a:prstGeom>
          <a:solidFill>
            <a:srgbClr val="EC0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50" dirty="0">
                <a:latin typeface="NanumGothic" panose="020D0604000000000000" pitchFamily="34" charset="-127"/>
              </a:rPr>
              <a:t>Fin</a:t>
            </a:r>
            <a:endParaRPr kumimoji="1" lang="ko-Kore-KR" altLang="en-US" sz="1050" dirty="0">
              <a:latin typeface="NanumGothic" panose="020D0604000000000000" pitchFamily="34" charset="-127"/>
            </a:endParaRPr>
          </a:p>
        </p:txBody>
      </p:sp>
      <p:sp>
        <p:nvSpPr>
          <p:cNvPr id="65" name="수행의 시작/종료 64">
            <a:extLst>
              <a:ext uri="{FF2B5EF4-FFF2-40B4-BE49-F238E27FC236}">
                <a16:creationId xmlns:a16="http://schemas.microsoft.com/office/drawing/2014/main" id="{08E6E4AB-BCC3-B645-9443-D2C05D03730A}"/>
              </a:ext>
            </a:extLst>
          </p:cNvPr>
          <p:cNvSpPr/>
          <p:nvPr/>
        </p:nvSpPr>
        <p:spPr>
          <a:xfrm>
            <a:off x="5736402" y="3629888"/>
            <a:ext cx="457364" cy="173763"/>
          </a:xfrm>
          <a:prstGeom prst="flowChartTerminator">
            <a:avLst/>
          </a:prstGeom>
          <a:solidFill>
            <a:srgbClr val="EC0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50" dirty="0">
                <a:latin typeface="NanumGothic" panose="020D0604000000000000" pitchFamily="34" charset="-127"/>
              </a:rPr>
              <a:t>Fin</a:t>
            </a:r>
            <a:endParaRPr kumimoji="1" lang="ko-Kore-KR" altLang="en-US" sz="1050" dirty="0">
              <a:latin typeface="NanumGothic" panose="020D0604000000000000" pitchFamily="34" charset="-127"/>
            </a:endParaRPr>
          </a:p>
        </p:txBody>
      </p:sp>
      <p:sp>
        <p:nvSpPr>
          <p:cNvPr id="66" name="수행의 시작/종료 65">
            <a:extLst>
              <a:ext uri="{FF2B5EF4-FFF2-40B4-BE49-F238E27FC236}">
                <a16:creationId xmlns:a16="http://schemas.microsoft.com/office/drawing/2014/main" id="{02D46DA4-D66B-A543-82D9-3F18EE347280}"/>
              </a:ext>
            </a:extLst>
          </p:cNvPr>
          <p:cNvSpPr/>
          <p:nvPr/>
        </p:nvSpPr>
        <p:spPr>
          <a:xfrm>
            <a:off x="1907229" y="2528418"/>
            <a:ext cx="457364" cy="173763"/>
          </a:xfrm>
          <a:prstGeom prst="flowChartTerminator">
            <a:avLst/>
          </a:prstGeom>
          <a:solidFill>
            <a:srgbClr val="EC0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50" dirty="0">
                <a:latin typeface="NanumGothic" panose="020D0604000000000000" pitchFamily="34" charset="-127"/>
              </a:rPr>
              <a:t>Fin</a:t>
            </a:r>
            <a:endParaRPr kumimoji="1" lang="ko-Kore-KR" altLang="en-US" sz="1050" dirty="0">
              <a:latin typeface="NanumGothic" panose="020D0604000000000000" pitchFamily="34" charset="-127"/>
            </a:endParaRPr>
          </a:p>
        </p:txBody>
      </p:sp>
      <p:sp>
        <p:nvSpPr>
          <p:cNvPr id="67" name="수행의 시작/종료 66">
            <a:extLst>
              <a:ext uri="{FF2B5EF4-FFF2-40B4-BE49-F238E27FC236}">
                <a16:creationId xmlns:a16="http://schemas.microsoft.com/office/drawing/2014/main" id="{FF8E5EE6-9F26-F04F-A0F4-8CC8BF5D42ED}"/>
              </a:ext>
            </a:extLst>
          </p:cNvPr>
          <p:cNvSpPr/>
          <p:nvPr/>
        </p:nvSpPr>
        <p:spPr>
          <a:xfrm>
            <a:off x="1929167" y="3389430"/>
            <a:ext cx="457364" cy="173763"/>
          </a:xfrm>
          <a:prstGeom prst="flowChartTerminator">
            <a:avLst/>
          </a:prstGeom>
          <a:solidFill>
            <a:srgbClr val="EC0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50" dirty="0">
                <a:latin typeface="NanumGothic" panose="020D0604000000000000" pitchFamily="34" charset="-127"/>
              </a:rPr>
              <a:t>Fin</a:t>
            </a:r>
            <a:endParaRPr kumimoji="1" lang="ko-Kore-KR" altLang="en-US" sz="1050" dirty="0">
              <a:latin typeface="NanumGothic" panose="020D0604000000000000" pitchFamily="34" charset="-127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EDD16EC4-28C4-1C44-B0B3-F8C34E60C841}"/>
              </a:ext>
            </a:extLst>
          </p:cNvPr>
          <p:cNvGrpSpPr/>
          <p:nvPr/>
        </p:nvGrpSpPr>
        <p:grpSpPr>
          <a:xfrm>
            <a:off x="2656114" y="252512"/>
            <a:ext cx="7002863" cy="307777"/>
            <a:chOff x="3000827" y="252512"/>
            <a:chExt cx="7002863" cy="307777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487657-01EB-6E48-90D0-26A3FF88D0D7}"/>
                </a:ext>
              </a:extLst>
            </p:cNvPr>
            <p:cNvSpPr txBox="1"/>
            <p:nvPr/>
          </p:nvSpPr>
          <p:spPr>
            <a:xfrm>
              <a:off x="3000827" y="252512"/>
              <a:ext cx="9869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Idea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05B1023-170C-C64E-A6C4-CA0D8809A3BF}"/>
                </a:ext>
              </a:extLst>
            </p:cNvPr>
            <p:cNvSpPr txBox="1"/>
            <p:nvPr/>
          </p:nvSpPr>
          <p:spPr>
            <a:xfrm>
              <a:off x="404571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Problem &amp; Needs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C4CC589-C75C-A345-9D7F-54B142D7BC4E}"/>
                </a:ext>
              </a:extLst>
            </p:cNvPr>
            <p:cNvSpPr txBox="1"/>
            <p:nvPr/>
          </p:nvSpPr>
          <p:spPr>
            <a:xfrm>
              <a:off x="5725315" y="252512"/>
              <a:ext cx="1042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Solution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3B307E2-C624-594C-96FC-F4DB30B1BC0E}"/>
                </a:ext>
              </a:extLst>
            </p:cNvPr>
            <p:cNvSpPr txBox="1"/>
            <p:nvPr/>
          </p:nvSpPr>
          <p:spPr>
            <a:xfrm>
              <a:off x="6825491" y="252512"/>
              <a:ext cx="14985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Business Model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B84642B-2A95-B94B-BBA6-7B8548002B27}"/>
                </a:ext>
              </a:extLst>
            </p:cNvPr>
            <p:cNvSpPr txBox="1"/>
            <p:nvPr/>
          </p:nvSpPr>
          <p:spPr>
            <a:xfrm>
              <a:off x="838200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C002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Growth Strategy 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84" name="모서리가 접힌 도형[F] 83">
            <a:extLst>
              <a:ext uri="{FF2B5EF4-FFF2-40B4-BE49-F238E27FC236}">
                <a16:creationId xmlns:a16="http://schemas.microsoft.com/office/drawing/2014/main" id="{9D4BBA00-D3F3-0742-BFAF-8F382ED39891}"/>
              </a:ext>
            </a:extLst>
          </p:cNvPr>
          <p:cNvSpPr/>
          <p:nvPr/>
        </p:nvSpPr>
        <p:spPr>
          <a:xfrm>
            <a:off x="12442863" y="211315"/>
            <a:ext cx="1470454" cy="1308566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그래서 앞으로 뭘 하면 되는데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96029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6185F2F-2F92-40CF-B393-9D5EAEDEC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862" y="211315"/>
            <a:ext cx="384424" cy="2993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3D78EEA-2D9C-E143-96D9-2DA8C6BFD158}"/>
              </a:ext>
            </a:extLst>
          </p:cNvPr>
          <p:cNvSpPr/>
          <p:nvPr/>
        </p:nvSpPr>
        <p:spPr>
          <a:xfrm>
            <a:off x="576867" y="1098071"/>
            <a:ext cx="2116413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Introduce </a:t>
            </a:r>
          </a:p>
          <a:p>
            <a:r>
              <a:rPr lang="en-US" altLang="ko-KR" sz="2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Team. </a:t>
            </a:r>
            <a:r>
              <a:rPr lang="ko-KR" altLang="en-US" sz="28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인지씨</a:t>
            </a:r>
            <a:endParaRPr lang="en-US" altLang="ko-KR" sz="28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2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of SSU</a:t>
            </a:r>
          </a:p>
        </p:txBody>
      </p:sp>
      <p:pic>
        <p:nvPicPr>
          <p:cNvPr id="23" name="그림 22" descr="장난감, 인형이(가) 표시된 사진&#10;&#10;자동 생성된 설명">
            <a:extLst>
              <a:ext uri="{FF2B5EF4-FFF2-40B4-BE49-F238E27FC236}">
                <a16:creationId xmlns:a16="http://schemas.microsoft.com/office/drawing/2014/main" id="{5905B1E1-0E5D-C945-A75A-88BE68C0C41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85864" y="914510"/>
            <a:ext cx="2275337" cy="2275337"/>
          </a:xfrm>
          <a:prstGeom prst="rect">
            <a:avLst/>
          </a:prstGeom>
        </p:spPr>
      </p:pic>
      <p:pic>
        <p:nvPicPr>
          <p:cNvPr id="24" name="그림 23" descr="장난감, 인형이(가) 표시된 사진&#10;&#10;자동 생성된 설명">
            <a:extLst>
              <a:ext uri="{FF2B5EF4-FFF2-40B4-BE49-F238E27FC236}">
                <a16:creationId xmlns:a16="http://schemas.microsoft.com/office/drawing/2014/main" id="{A368F105-5C95-3D40-AD3F-CCB0157B57B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54289" y="914511"/>
            <a:ext cx="2275337" cy="2275337"/>
          </a:xfrm>
          <a:prstGeom prst="rect">
            <a:avLst/>
          </a:prstGeom>
        </p:spPr>
      </p:pic>
      <p:pic>
        <p:nvPicPr>
          <p:cNvPr id="25" name="그림 24" descr="의류이(가) 표시된 사진&#10;&#10;자동 생성된 설명">
            <a:extLst>
              <a:ext uri="{FF2B5EF4-FFF2-40B4-BE49-F238E27FC236}">
                <a16:creationId xmlns:a16="http://schemas.microsoft.com/office/drawing/2014/main" id="{D8D1EDAB-87A7-104A-83FC-97131FC3A78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23128" y="914512"/>
            <a:ext cx="2275337" cy="2275337"/>
          </a:xfrm>
          <a:prstGeom prst="rect">
            <a:avLst/>
          </a:prstGeom>
        </p:spPr>
      </p:pic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47BF8147-38B8-F143-9D3C-4BA1EE331378}"/>
              </a:ext>
            </a:extLst>
          </p:cNvPr>
          <p:cNvCxnSpPr>
            <a:cxnSpLocks/>
          </p:cNvCxnSpPr>
          <p:nvPr/>
        </p:nvCxnSpPr>
        <p:spPr>
          <a:xfrm flipH="1">
            <a:off x="703385" y="3383278"/>
            <a:ext cx="2697038" cy="0"/>
          </a:xfrm>
          <a:prstGeom prst="line">
            <a:avLst/>
          </a:prstGeom>
          <a:ln w="38100">
            <a:solidFill>
              <a:srgbClr val="EC0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E954FD80-F0FA-FC46-BF47-D872142AF1C4}"/>
              </a:ext>
            </a:extLst>
          </p:cNvPr>
          <p:cNvCxnSpPr>
            <a:cxnSpLocks/>
          </p:cNvCxnSpPr>
          <p:nvPr/>
        </p:nvCxnSpPr>
        <p:spPr>
          <a:xfrm flipH="1">
            <a:off x="3838136" y="3383278"/>
            <a:ext cx="2257863" cy="0"/>
          </a:xfrm>
          <a:prstGeom prst="line">
            <a:avLst/>
          </a:prstGeom>
          <a:ln w="38100">
            <a:solidFill>
              <a:srgbClr val="EC0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ACB81F47-D320-0F4A-80B9-67985EC3D7BF}"/>
              </a:ext>
            </a:extLst>
          </p:cNvPr>
          <p:cNvCxnSpPr>
            <a:cxnSpLocks/>
          </p:cNvCxnSpPr>
          <p:nvPr/>
        </p:nvCxnSpPr>
        <p:spPr>
          <a:xfrm flipH="1">
            <a:off x="6691533" y="3383278"/>
            <a:ext cx="2257863" cy="0"/>
          </a:xfrm>
          <a:prstGeom prst="line">
            <a:avLst/>
          </a:prstGeom>
          <a:ln w="38100">
            <a:solidFill>
              <a:srgbClr val="EC0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0D975086-62E8-024D-A8BC-A80925C48940}"/>
              </a:ext>
            </a:extLst>
          </p:cNvPr>
          <p:cNvCxnSpPr>
            <a:cxnSpLocks/>
          </p:cNvCxnSpPr>
          <p:nvPr/>
        </p:nvCxnSpPr>
        <p:spPr>
          <a:xfrm flipH="1">
            <a:off x="9432388" y="3383278"/>
            <a:ext cx="2257863" cy="0"/>
          </a:xfrm>
          <a:prstGeom prst="line">
            <a:avLst/>
          </a:prstGeom>
          <a:ln w="38100">
            <a:solidFill>
              <a:srgbClr val="EC0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D91DD01-D288-684F-B05D-D20F322902FD}"/>
              </a:ext>
            </a:extLst>
          </p:cNvPr>
          <p:cNvSpPr txBox="1"/>
          <p:nvPr/>
        </p:nvSpPr>
        <p:spPr>
          <a:xfrm>
            <a:off x="3323704" y="2963398"/>
            <a:ext cx="7154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01</a:t>
            </a:r>
            <a:endParaRPr lang="ko-KR" altLang="en-US" sz="3200" b="1" dirty="0">
              <a:solidFill>
                <a:srgbClr val="EC0024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A6B4AE1-B387-F048-8633-B3555E708684}"/>
              </a:ext>
            </a:extLst>
          </p:cNvPr>
          <p:cNvSpPr txBox="1"/>
          <p:nvPr/>
        </p:nvSpPr>
        <p:spPr>
          <a:xfrm>
            <a:off x="6087453" y="2959197"/>
            <a:ext cx="7154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02</a:t>
            </a:r>
            <a:endParaRPr lang="ko-KR" altLang="en-US" sz="3200" b="1" dirty="0">
              <a:solidFill>
                <a:srgbClr val="EC0024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0F4CE6-0EFF-324D-A12D-1FFDE4EC3381}"/>
              </a:ext>
            </a:extLst>
          </p:cNvPr>
          <p:cNvSpPr txBox="1"/>
          <p:nvPr/>
        </p:nvSpPr>
        <p:spPr>
          <a:xfrm>
            <a:off x="8867642" y="2959196"/>
            <a:ext cx="7154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03</a:t>
            </a:r>
            <a:endParaRPr lang="ko-KR" altLang="en-US" sz="3200" b="1" dirty="0">
              <a:solidFill>
                <a:srgbClr val="EC0024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23D754A-F272-4E4D-97A6-B468A31F4EFC}"/>
              </a:ext>
            </a:extLst>
          </p:cNvPr>
          <p:cNvSpPr/>
          <p:nvPr/>
        </p:nvSpPr>
        <p:spPr>
          <a:xfrm>
            <a:off x="3400423" y="3684244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kern="100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개발</a:t>
            </a:r>
            <a:endParaRPr lang="ko-Kore-KR" altLang="en-US" b="1" dirty="0">
              <a:latin typeface="NanumGothic" panose="020D0604000000000000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73C485E-9FFD-5044-8111-F9095823CFE2}"/>
              </a:ext>
            </a:extLst>
          </p:cNvPr>
          <p:cNvSpPr/>
          <p:nvPr/>
        </p:nvSpPr>
        <p:spPr>
          <a:xfrm>
            <a:off x="6156572" y="3684244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kern="100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분석</a:t>
            </a:r>
            <a:endParaRPr lang="ko-Kore-KR" altLang="en-US" b="1" dirty="0">
              <a:latin typeface="NanumGothic" panose="020D0604000000000000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56D403D-FEA6-0343-AA00-8C5018C46F1E}"/>
              </a:ext>
            </a:extLst>
          </p:cNvPr>
          <p:cNvSpPr/>
          <p:nvPr/>
        </p:nvSpPr>
        <p:spPr>
          <a:xfrm>
            <a:off x="8957995" y="3684244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kern="100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기획</a:t>
            </a:r>
            <a:endParaRPr lang="ko-Kore-KR" altLang="en-US" b="1" dirty="0">
              <a:latin typeface="NanumGothic" panose="020D0604000000000000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1020475-59E8-7841-9B02-255F55EB0A50}"/>
              </a:ext>
            </a:extLst>
          </p:cNvPr>
          <p:cNvSpPr/>
          <p:nvPr/>
        </p:nvSpPr>
        <p:spPr>
          <a:xfrm>
            <a:off x="3398444" y="4089892"/>
            <a:ext cx="1946367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장재성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 (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팀장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산업공학 </a:t>
            </a:r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전자정보공학</a:t>
            </a:r>
            <a:endParaRPr lang="en-US" altLang="ko-KR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플랫폼 구축 </a:t>
            </a:r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평가 모델링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6D824DF-8520-A247-AB3D-DD5DC1B89899}"/>
              </a:ext>
            </a:extLst>
          </p:cNvPr>
          <p:cNvSpPr/>
          <p:nvPr/>
        </p:nvSpPr>
        <p:spPr>
          <a:xfrm>
            <a:off x="8957995" y="4089892"/>
            <a:ext cx="1616148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박정미 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팀원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산업정보시스템공학</a:t>
            </a:r>
            <a:endParaRPr lang="en-US" altLang="ko-KR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기획 </a:t>
            </a:r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디자인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628CC16-F540-A54A-87B6-248A53FFF465}"/>
              </a:ext>
            </a:extLst>
          </p:cNvPr>
          <p:cNvSpPr/>
          <p:nvPr/>
        </p:nvSpPr>
        <p:spPr>
          <a:xfrm>
            <a:off x="6156572" y="4089892"/>
            <a:ext cx="1915909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윤재영 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팀원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산업공학 </a:t>
            </a:r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전자정보공학</a:t>
            </a:r>
            <a:endParaRPr lang="en-US" altLang="ko-KR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데이터분석 </a:t>
            </a:r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평가 모델링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624395-1955-1B4D-B71F-D7213DD25FF4}"/>
              </a:ext>
            </a:extLst>
          </p:cNvPr>
          <p:cNvSpPr/>
          <p:nvPr/>
        </p:nvSpPr>
        <p:spPr>
          <a:xfrm>
            <a:off x="2765153" y="5071302"/>
            <a:ext cx="463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Skill |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0702EA9-AD0A-6744-AC07-AD89CE3D3894}"/>
              </a:ext>
            </a:extLst>
          </p:cNvPr>
          <p:cNvSpPr/>
          <p:nvPr/>
        </p:nvSpPr>
        <p:spPr>
          <a:xfrm>
            <a:off x="2289062" y="5908195"/>
            <a:ext cx="9701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Experience |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5A51786-AFF5-8F45-81DF-78DC2C7A224F}"/>
              </a:ext>
            </a:extLst>
          </p:cNvPr>
          <p:cNvSpPr/>
          <p:nvPr/>
        </p:nvSpPr>
        <p:spPr>
          <a:xfrm>
            <a:off x="3398444" y="5077200"/>
            <a:ext cx="180850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Front-end</a:t>
            </a:r>
            <a:r>
              <a: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       ★★★</a:t>
            </a:r>
            <a:endParaRPr lang="en-US" altLang="ko-KR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Back-end</a:t>
            </a:r>
            <a:r>
              <a: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      </a:t>
            </a:r>
            <a:r>
              <a: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★★★★</a:t>
            </a:r>
            <a:endParaRPr lang="en-US" altLang="ko-KR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Data Analysis</a:t>
            </a:r>
            <a:r>
              <a: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 ★★★★★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D83A4EB-9C6F-F342-B8E6-5437B407DD4C}"/>
              </a:ext>
            </a:extLst>
          </p:cNvPr>
          <p:cNvSpPr/>
          <p:nvPr/>
        </p:nvSpPr>
        <p:spPr>
          <a:xfrm>
            <a:off x="6159072" y="5077200"/>
            <a:ext cx="180850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Data Analysis</a:t>
            </a:r>
            <a:r>
              <a: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 ★★★★★</a:t>
            </a:r>
            <a:endParaRPr lang="en-US" altLang="ko-KR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Front-end</a:t>
            </a:r>
            <a:r>
              <a: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       ★★★★</a:t>
            </a:r>
            <a:endParaRPr lang="en-US" altLang="ko-KR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Back-end</a:t>
            </a:r>
            <a:r>
              <a: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      </a:t>
            </a:r>
            <a:r>
              <a: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★★★</a:t>
            </a:r>
            <a:endParaRPr lang="en-US" altLang="ko-KR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AD9D2DA-FD70-5A42-812F-339163E6AEAF}"/>
              </a:ext>
            </a:extLst>
          </p:cNvPr>
          <p:cNvSpPr/>
          <p:nvPr/>
        </p:nvSpPr>
        <p:spPr>
          <a:xfrm>
            <a:off x="8949396" y="5077200"/>
            <a:ext cx="180530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Planning          </a:t>
            </a:r>
            <a:r>
              <a: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★★★★★</a:t>
            </a:r>
            <a:endParaRPr lang="en-US" altLang="ko-KR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Design </a:t>
            </a:r>
            <a:r>
              <a: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  </a:t>
            </a:r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          </a:t>
            </a:r>
            <a:r>
              <a: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★★★★</a:t>
            </a:r>
            <a:endParaRPr lang="en-US" altLang="ko-KR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Data Analysis</a:t>
            </a:r>
            <a:r>
              <a: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★★★</a:t>
            </a:r>
            <a:endParaRPr lang="en-US" altLang="ko-KR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DE92614-4B7F-9045-91C1-74E1A222AFDA}"/>
              </a:ext>
            </a:extLst>
          </p:cNvPr>
          <p:cNvSpPr/>
          <p:nvPr/>
        </p:nvSpPr>
        <p:spPr>
          <a:xfrm>
            <a:off x="3397226" y="5908195"/>
            <a:ext cx="2513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스타트업</a:t>
            </a:r>
            <a:r>
              <a: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 개발 직무 인턴 </a:t>
            </a:r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(3</a:t>
            </a:r>
            <a:r>
              <a: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개월</a:t>
            </a:r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r>
              <a: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해외 저널 </a:t>
            </a:r>
            <a:r>
              <a:rPr lang="ko-KR" altLang="en-US" sz="1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머신러닝</a:t>
            </a:r>
            <a:r>
              <a: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 기반 논문 </a:t>
            </a:r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저자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E399DF4-9269-EF4A-82E3-402BF43B1E03}"/>
              </a:ext>
            </a:extLst>
          </p:cNvPr>
          <p:cNvSpPr/>
          <p:nvPr/>
        </p:nvSpPr>
        <p:spPr>
          <a:xfrm>
            <a:off x="6178494" y="5908195"/>
            <a:ext cx="21194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데이터 분석 직무 인턴 </a:t>
            </a:r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(3</a:t>
            </a:r>
            <a:r>
              <a: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개월</a:t>
            </a:r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AI</a:t>
            </a:r>
            <a:r>
              <a:rPr lang="ko-KR" altLang="en-US" sz="1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해커톤</a:t>
            </a:r>
            <a:r>
              <a: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 수상 </a:t>
            </a:r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서울시 주관</a:t>
            </a:r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7FA730B-7EF2-144D-B2DD-3EE5FE7460B2}"/>
              </a:ext>
            </a:extLst>
          </p:cNvPr>
          <p:cNvSpPr/>
          <p:nvPr/>
        </p:nvSpPr>
        <p:spPr>
          <a:xfrm>
            <a:off x="8975025" y="5908195"/>
            <a:ext cx="19704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상품 기획 직무 인턴 </a:t>
            </a:r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(6</a:t>
            </a:r>
            <a:r>
              <a: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개월</a:t>
            </a:r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r>
              <a: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앱 개발 창업 동아리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C7F2479-EE18-204E-8D07-2BC3D5D8BC2B}"/>
              </a:ext>
            </a:extLst>
          </p:cNvPr>
          <p:cNvGrpSpPr/>
          <p:nvPr/>
        </p:nvGrpSpPr>
        <p:grpSpPr>
          <a:xfrm>
            <a:off x="2656114" y="252512"/>
            <a:ext cx="7002863" cy="307777"/>
            <a:chOff x="3000827" y="252512"/>
            <a:chExt cx="7002863" cy="30777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3999D7F-8C93-C449-ABCD-DE6CB077CD06}"/>
                </a:ext>
              </a:extLst>
            </p:cNvPr>
            <p:cNvSpPr txBox="1"/>
            <p:nvPr/>
          </p:nvSpPr>
          <p:spPr>
            <a:xfrm>
              <a:off x="3000827" y="252512"/>
              <a:ext cx="9869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Idea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47BD437-8450-1A43-B603-DE2D080628FC}"/>
                </a:ext>
              </a:extLst>
            </p:cNvPr>
            <p:cNvSpPr txBox="1"/>
            <p:nvPr/>
          </p:nvSpPr>
          <p:spPr>
            <a:xfrm>
              <a:off x="404571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Problem &amp; Needs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1755554-8C58-9141-AFF0-B10B099061A6}"/>
                </a:ext>
              </a:extLst>
            </p:cNvPr>
            <p:cNvSpPr txBox="1"/>
            <p:nvPr/>
          </p:nvSpPr>
          <p:spPr>
            <a:xfrm>
              <a:off x="5725315" y="252512"/>
              <a:ext cx="1042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Solution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8748E61-404D-E144-8102-B68BC9293E47}"/>
                </a:ext>
              </a:extLst>
            </p:cNvPr>
            <p:cNvSpPr txBox="1"/>
            <p:nvPr/>
          </p:nvSpPr>
          <p:spPr>
            <a:xfrm>
              <a:off x="6825491" y="252512"/>
              <a:ext cx="14985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Business Model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C4E8242-D1AC-C24A-83D1-219C229E6BA7}"/>
                </a:ext>
              </a:extLst>
            </p:cNvPr>
            <p:cNvSpPr txBox="1"/>
            <p:nvPr/>
          </p:nvSpPr>
          <p:spPr>
            <a:xfrm>
              <a:off x="838200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C002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Growth Strategy 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86693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6185F2F-2F92-40CF-B393-9D5EAEDEC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862" y="211315"/>
            <a:ext cx="384424" cy="2993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DC1A9C-515B-4E6B-9ED1-7FFCF9088BC6}"/>
              </a:ext>
            </a:extLst>
          </p:cNvPr>
          <p:cNvSpPr txBox="1"/>
          <p:nvPr/>
        </p:nvSpPr>
        <p:spPr>
          <a:xfrm>
            <a:off x="10699572" y="211315"/>
            <a:ext cx="124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Appendix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42A992-8972-45A8-89E9-02451AB1D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778" y="4410829"/>
            <a:ext cx="1509608" cy="22117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BE0154B-CE1B-4F2F-8DD4-54DF4ABD6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778" y="1263902"/>
            <a:ext cx="1509608" cy="216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8B4D990-3223-4D4A-8F3A-FDE4528443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9405" y="4410829"/>
            <a:ext cx="1538214" cy="22117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0E9D783-9DEC-4C8D-93A4-72188036F44F}"/>
              </a:ext>
            </a:extLst>
          </p:cNvPr>
          <p:cNvSpPr txBox="1"/>
          <p:nvPr/>
        </p:nvSpPr>
        <p:spPr>
          <a:xfrm>
            <a:off x="5619471" y="4393737"/>
            <a:ext cx="61078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강원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,and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정무원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"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비재무지표와 기업의 시장성과 간의 관계에 대한 연구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 ESG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지표 개발에 사용되는 사건의 시장반응 분석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."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연세경영연구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57.2 (2020): 1-22.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오승재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"ESG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경영과 상장회사 사외이사의 역할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."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연세법학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37.- (2021): 401-433.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배창현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김태동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,and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신세찬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"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비재무적 측정지표를 활용한 연구동향 및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ESG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이슈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."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회계저널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30.2 (2021): 235-276.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이나겸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,and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임수영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"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산업분야에서의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ESG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활용을 위한 기초적 연구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미국 시가총액 상위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5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개 기업을 중심으로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-."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한국 생태 환경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건축학회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논문집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21.3 (2021): 83-88.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D56183B-524C-404A-A164-6C710EEDCF3B}"/>
              </a:ext>
            </a:extLst>
          </p:cNvPr>
          <p:cNvSpPr/>
          <p:nvPr/>
        </p:nvSpPr>
        <p:spPr>
          <a:xfrm>
            <a:off x="601826" y="879728"/>
            <a:ext cx="3440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kern="100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전문가 자문 </a:t>
            </a:r>
            <a:r>
              <a:rPr lang="en-US" altLang="ko-KR" sz="12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:</a:t>
            </a:r>
            <a:r>
              <a:rPr lang="ko-KR" altLang="en-US" sz="12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1200" b="1" kern="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윤건용</a:t>
            </a:r>
            <a:r>
              <a:rPr lang="ko-KR" altLang="en-US" sz="12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 박사님 </a:t>
            </a:r>
            <a:r>
              <a:rPr lang="en-US" altLang="ko-KR" sz="12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[</a:t>
            </a:r>
            <a:r>
              <a:rPr lang="ko-KR" altLang="en-US" sz="12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‘ESG</a:t>
            </a:r>
            <a:r>
              <a:rPr lang="ko-KR" altLang="en-US" sz="12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의 구조</a:t>
            </a:r>
            <a:r>
              <a:rPr lang="en-US" altLang="ko-KR" sz="12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’</a:t>
            </a:r>
            <a:r>
              <a:rPr lang="ko-KR" altLang="en-US" sz="12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 저자</a:t>
            </a:r>
            <a:r>
              <a:rPr lang="en-US" altLang="ko-KR" sz="12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]</a:t>
            </a:r>
            <a:endParaRPr lang="ko-Kore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F4AF0A6-BC67-804E-8D94-0ACB84626242}"/>
              </a:ext>
            </a:extLst>
          </p:cNvPr>
          <p:cNvSpPr/>
          <p:nvPr/>
        </p:nvSpPr>
        <p:spPr>
          <a:xfrm>
            <a:off x="5560979" y="879728"/>
            <a:ext cx="16193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kern="100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참고한 </a:t>
            </a:r>
            <a:r>
              <a:rPr lang="en-US" altLang="ko-KR" sz="1200" b="1" kern="100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ESG</a:t>
            </a:r>
            <a:r>
              <a:rPr lang="ko-KR" altLang="en-US" sz="1200" b="1" kern="100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 평가 모형</a:t>
            </a:r>
            <a:endParaRPr lang="ko-Kore-KR" altLang="en-US" sz="1200" b="1" dirty="0">
              <a:solidFill>
                <a:srgbClr val="EC0024"/>
              </a:solidFill>
              <a:latin typeface="NanumGothic" panose="020D0604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23DE07D-FB83-154E-A1D8-335F9D566397}"/>
              </a:ext>
            </a:extLst>
          </p:cNvPr>
          <p:cNvSpPr/>
          <p:nvPr/>
        </p:nvSpPr>
        <p:spPr>
          <a:xfrm>
            <a:off x="5560979" y="3979973"/>
            <a:ext cx="8050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kern="100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논문 자료</a:t>
            </a:r>
            <a:endParaRPr lang="ko-Kore-KR" altLang="en-US" sz="1200" b="1" dirty="0">
              <a:solidFill>
                <a:srgbClr val="EC0024"/>
              </a:solidFill>
              <a:latin typeface="NanumGothic" panose="020D0604000000000000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DFFFB8-42C5-2146-A67F-84DC4983A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2062" y="1821496"/>
            <a:ext cx="930015" cy="16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52714EE-6095-D840-853D-F1DC51E4C9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6601" y="2209685"/>
            <a:ext cx="883475" cy="416495"/>
          </a:xfrm>
          <a:prstGeom prst="rect">
            <a:avLst/>
          </a:prstGeom>
        </p:spPr>
      </p:pic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420A5C0F-D416-4943-94A0-AF17343E8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132795"/>
              </p:ext>
            </p:extLst>
          </p:nvPr>
        </p:nvGraphicFramePr>
        <p:xfrm>
          <a:off x="5619471" y="1376987"/>
          <a:ext cx="5774846" cy="12271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4334">
                  <a:extLst>
                    <a:ext uri="{9D8B030D-6E8A-4147-A177-3AD203B41FA5}">
                      <a16:colId xmlns:a16="http://schemas.microsoft.com/office/drawing/2014/main" val="2806744758"/>
                    </a:ext>
                  </a:extLst>
                </a:gridCol>
                <a:gridCol w="2893632">
                  <a:extLst>
                    <a:ext uri="{9D8B030D-6E8A-4147-A177-3AD203B41FA5}">
                      <a16:colId xmlns:a16="http://schemas.microsoft.com/office/drawing/2014/main" val="522912799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1174695931"/>
                    </a:ext>
                  </a:extLst>
                </a:gridCol>
              </a:tblGrid>
              <a:tr h="336485">
                <a:tc gridSpan="2">
                  <a:txBody>
                    <a:bodyPr/>
                    <a:lstStyle/>
                    <a:p>
                      <a:pPr algn="ctr"/>
                      <a:r>
                        <a:rPr lang="ko-Kore-KR" altLang="en-US" sz="1100" b="1" dirty="0">
                          <a:solidFill>
                            <a:schemeClr val="bg1"/>
                          </a:solidFill>
                        </a:rPr>
                        <a:t>참고</a:t>
                      </a:r>
                      <a:r>
                        <a:rPr lang="ko-KR" altLang="en-US" sz="1100" b="1" baseline="0" dirty="0">
                          <a:solidFill>
                            <a:schemeClr val="bg1"/>
                          </a:solidFill>
                        </a:rPr>
                        <a:t> 사이트</a:t>
                      </a:r>
                      <a:endParaRPr lang="ko-Kore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C002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b="1" dirty="0">
                          <a:solidFill>
                            <a:schemeClr val="bg1"/>
                          </a:solidFill>
                        </a:rPr>
                        <a:t>출처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00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162464"/>
                  </a:ext>
                </a:extLst>
              </a:tr>
              <a:tr h="445348"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Times New Roman" panose="02020603050405020304" pitchFamily="18" charset="0"/>
                        </a:rPr>
                        <a:t>서스틴베스트</a:t>
                      </a:r>
                      <a:r>
                        <a:rPr lang="ko-KR" altLang="en-US" sz="1100" b="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Times New Roman" panose="02020603050405020304" pitchFamily="18" charset="0"/>
                        </a:rPr>
                        <a:t>ESG </a:t>
                      </a:r>
                      <a:r>
                        <a:rPr lang="ko-KR" altLang="en-US" sz="1100" b="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Times New Roman" panose="02020603050405020304" pitchFamily="18" charset="0"/>
                        </a:rPr>
                        <a:t>평가 모형</a:t>
                      </a:r>
                      <a:endParaRPr lang="ko-Kore-KR" altLang="en-US" sz="1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Times New Roman" panose="02020603050405020304" pitchFamily="18" charset="0"/>
                        </a:rPr>
                        <a:t>https://</a:t>
                      </a:r>
                      <a:r>
                        <a:rPr lang="en-US" altLang="ko-KR" sz="1100" b="0" kern="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Times New Roman" panose="02020603050405020304" pitchFamily="18" charset="0"/>
                        </a:rPr>
                        <a:t>sustinvest.com</a:t>
                      </a:r>
                      <a:endParaRPr lang="ko-Kore-KR" altLang="ko-Kore-KR" sz="11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70795369"/>
                  </a:ext>
                </a:extLst>
              </a:tr>
              <a:tr h="445348"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Times New Roman" panose="02020603050405020304" pitchFamily="18" charset="0"/>
                        </a:rPr>
                        <a:t>한국기업지배구조원 </a:t>
                      </a:r>
                      <a:r>
                        <a:rPr lang="en-US" altLang="ko-KR" sz="1100" b="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Times New Roman" panose="02020603050405020304" pitchFamily="18" charset="0"/>
                        </a:rPr>
                        <a:t>ESG </a:t>
                      </a:r>
                      <a:r>
                        <a:rPr lang="ko-KR" altLang="en-US" sz="1100" b="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Times New Roman" panose="02020603050405020304" pitchFamily="18" charset="0"/>
                        </a:rPr>
                        <a:t>평가 모형 및 등급</a:t>
                      </a:r>
                      <a:endParaRPr lang="ko-Kore-KR" altLang="en-US" sz="1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Times New Roman" panose="02020603050405020304" pitchFamily="18" charset="0"/>
                        </a:rPr>
                        <a:t>http://</a:t>
                      </a:r>
                      <a:r>
                        <a:rPr lang="en-US" altLang="ko-KR" sz="1100" b="0" kern="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Times New Roman" panose="02020603050405020304" pitchFamily="18" charset="0"/>
                        </a:rPr>
                        <a:t>www.cgs.or.kr</a:t>
                      </a:r>
                      <a:endParaRPr lang="ko-Kore-KR" altLang="ko-Kore-KR" sz="11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62093886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F7B81B15-34A1-6C47-913D-E6E94D7AA95F}"/>
              </a:ext>
            </a:extLst>
          </p:cNvPr>
          <p:cNvSpPr/>
          <p:nvPr/>
        </p:nvSpPr>
        <p:spPr>
          <a:xfrm>
            <a:off x="635286" y="3979973"/>
            <a:ext cx="23743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Reference bibliography &amp; Book</a:t>
            </a:r>
            <a:endParaRPr lang="ko-Kore-KR" altLang="en-US" sz="1200" b="1" dirty="0">
              <a:solidFill>
                <a:srgbClr val="EC0024"/>
              </a:solidFill>
              <a:latin typeface="NanumGothic" panose="020D0604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54DDE2-F2CF-C148-A89D-5E1FB38B8213}"/>
              </a:ext>
            </a:extLst>
          </p:cNvPr>
          <p:cNvSpPr txBox="1"/>
          <p:nvPr/>
        </p:nvSpPr>
        <p:spPr>
          <a:xfrm>
            <a:off x="2363129" y="1465744"/>
            <a:ext cx="2635171" cy="1227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en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ESG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평가모형 요소에 대한 조언과 활용 가능성에 대한 제언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향후 </a:t>
            </a:r>
            <a:r>
              <a:rPr lang="en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ESG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확장 가능성 및 활용 분야에 대한 식견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ESG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평가모형에서 정성지표들의 정량화 방법론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1D3DFCC-8956-9C47-881B-2047E6F82C4F}"/>
              </a:ext>
            </a:extLst>
          </p:cNvPr>
          <p:cNvSpPr/>
          <p:nvPr/>
        </p:nvSpPr>
        <p:spPr>
          <a:xfrm>
            <a:off x="2363129" y="1206356"/>
            <a:ext cx="11368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자문 관련 내용</a:t>
            </a:r>
            <a:endParaRPr lang="ko-Kore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69324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2066EEBF-0FB9-4B80-B0B2-D930B31352D8}"/>
              </a:ext>
            </a:extLst>
          </p:cNvPr>
          <p:cNvGrpSpPr/>
          <p:nvPr/>
        </p:nvGrpSpPr>
        <p:grpSpPr>
          <a:xfrm>
            <a:off x="12746264" y="-1134208"/>
            <a:ext cx="1155700" cy="1134208"/>
            <a:chOff x="5518150" y="2861896"/>
            <a:chExt cx="1155700" cy="1134208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A3BAD359-9F20-4549-92FE-32AEF95D0C33}"/>
                </a:ext>
              </a:extLst>
            </p:cNvPr>
            <p:cNvSpPr/>
            <p:nvPr/>
          </p:nvSpPr>
          <p:spPr>
            <a:xfrm>
              <a:off x="6071577" y="3404577"/>
              <a:ext cx="48846" cy="488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959FE61-0B00-4270-807C-3372ABD8516A}"/>
                </a:ext>
              </a:extLst>
            </p:cNvPr>
            <p:cNvGrpSpPr/>
            <p:nvPr/>
          </p:nvGrpSpPr>
          <p:grpSpPr>
            <a:xfrm>
              <a:off x="6096000" y="2929304"/>
              <a:ext cx="0" cy="999392"/>
              <a:chOff x="6096000" y="2247900"/>
              <a:chExt cx="0" cy="2362200"/>
            </a:xfrm>
          </p:grpSpPr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3235150B-1E24-48F2-8006-5BCF44318278}"/>
                  </a:ext>
                </a:extLst>
              </p:cNvPr>
              <p:cNvCxnSpPr/>
              <p:nvPr/>
            </p:nvCxnSpPr>
            <p:spPr>
              <a:xfrm flipV="1">
                <a:off x="6096000" y="2247900"/>
                <a:ext cx="0" cy="10160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1A6A4E68-87A8-4D50-B592-BF3612D68212}"/>
                  </a:ext>
                </a:extLst>
              </p:cNvPr>
              <p:cNvCxnSpPr/>
              <p:nvPr/>
            </p:nvCxnSpPr>
            <p:spPr>
              <a:xfrm flipV="1">
                <a:off x="6096000" y="3594100"/>
                <a:ext cx="0" cy="10160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85BF6A50-D82C-4248-9AAE-61CD65816CB7}"/>
                </a:ext>
              </a:extLst>
            </p:cNvPr>
            <p:cNvCxnSpPr/>
            <p:nvPr/>
          </p:nvCxnSpPr>
          <p:spPr>
            <a:xfrm rot="5400000" flipV="1">
              <a:off x="6380773" y="3214077"/>
              <a:ext cx="0" cy="4298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E622177-7B2F-4D37-80CE-83B26F94BA98}"/>
                </a:ext>
              </a:extLst>
            </p:cNvPr>
            <p:cNvCxnSpPr/>
            <p:nvPr/>
          </p:nvCxnSpPr>
          <p:spPr>
            <a:xfrm rot="5400000" flipV="1">
              <a:off x="5811227" y="3214077"/>
              <a:ext cx="0" cy="4298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55957E97-62E7-40CB-A3B4-D5CCF53CF46C}"/>
                </a:ext>
              </a:extLst>
            </p:cNvPr>
            <p:cNvSpPr/>
            <p:nvPr/>
          </p:nvSpPr>
          <p:spPr>
            <a:xfrm>
              <a:off x="6071577" y="2861896"/>
              <a:ext cx="48846" cy="488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F9AAED1-286A-491E-86CD-8F38A8FE8EF3}"/>
                </a:ext>
              </a:extLst>
            </p:cNvPr>
            <p:cNvSpPr/>
            <p:nvPr/>
          </p:nvSpPr>
          <p:spPr>
            <a:xfrm>
              <a:off x="6071577" y="3947258"/>
              <a:ext cx="48846" cy="488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CB8271C-37B3-4893-85FC-E7ADD3E46DA8}"/>
                </a:ext>
              </a:extLst>
            </p:cNvPr>
            <p:cNvSpPr/>
            <p:nvPr/>
          </p:nvSpPr>
          <p:spPr>
            <a:xfrm>
              <a:off x="6625004" y="3404577"/>
              <a:ext cx="48846" cy="488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32DF09E-8B43-4B34-AC6D-6A2317A3C6F2}"/>
                </a:ext>
              </a:extLst>
            </p:cNvPr>
            <p:cNvSpPr/>
            <p:nvPr/>
          </p:nvSpPr>
          <p:spPr>
            <a:xfrm>
              <a:off x="5518150" y="3404577"/>
              <a:ext cx="48846" cy="488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414513D-CB97-48CF-98E8-046DF4F7577B}"/>
              </a:ext>
            </a:extLst>
          </p:cNvPr>
          <p:cNvSpPr txBox="1"/>
          <p:nvPr/>
        </p:nvSpPr>
        <p:spPr>
          <a:xfrm>
            <a:off x="7985428" y="1705265"/>
            <a:ext cx="33297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 spc="-3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비재무</a:t>
            </a:r>
            <a:r>
              <a:rPr lang="ko-KR" altLang="en-US" sz="2400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지표 데이터를 활용한</a:t>
            </a:r>
            <a:endParaRPr lang="en-US" altLang="ko-KR" sz="2400" b="1" spc="-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r"/>
            <a:r>
              <a:rPr lang="en-US" altLang="ko-KR" sz="3200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ESG</a:t>
            </a:r>
            <a:r>
              <a:rPr lang="ko-KR" altLang="en-US" sz="3200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평가 플랫폼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16FD320-ADD4-431C-9979-4B9E97CD9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5750" y="1617815"/>
            <a:ext cx="449036" cy="349607"/>
          </a:xfrm>
          <a:prstGeom prst="rect">
            <a:avLst/>
          </a:prstGeom>
        </p:spPr>
      </p:pic>
      <p:sp>
        <p:nvSpPr>
          <p:cNvPr id="20" name="Google Shape;341;p28">
            <a:extLst>
              <a:ext uri="{FF2B5EF4-FFF2-40B4-BE49-F238E27FC236}">
                <a16:creationId xmlns:a16="http://schemas.microsoft.com/office/drawing/2014/main" id="{6A0D59EA-1E55-5D45-8AE2-FB8684E9C239}"/>
              </a:ext>
            </a:extLst>
          </p:cNvPr>
          <p:cNvSpPr txBox="1"/>
          <p:nvPr/>
        </p:nvSpPr>
        <p:spPr>
          <a:xfrm>
            <a:off x="7994786" y="4658794"/>
            <a:ext cx="3320400" cy="493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인지씨팀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|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장재성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윤재영 박정미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4F32982-87AF-294B-938C-22B10EEAD7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88" t="35556" r="2765" b="19711"/>
          <a:stretch/>
        </p:blipFill>
        <p:spPr>
          <a:xfrm>
            <a:off x="-891986" y="1871715"/>
            <a:ext cx="8771226" cy="3462447"/>
          </a:xfrm>
          <a:prstGeom prst="rect">
            <a:avLst/>
          </a:prstGeom>
        </p:spPr>
      </p:pic>
      <p:sp>
        <p:nvSpPr>
          <p:cNvPr id="21" name="Google Shape;341;p28">
            <a:extLst>
              <a:ext uri="{FF2B5EF4-FFF2-40B4-BE49-F238E27FC236}">
                <a16:creationId xmlns:a16="http://schemas.microsoft.com/office/drawing/2014/main" id="{3978DBD5-E5E1-2C45-BBC4-01B9134D82D9}"/>
              </a:ext>
            </a:extLst>
          </p:cNvPr>
          <p:cNvSpPr txBox="1"/>
          <p:nvPr/>
        </p:nvSpPr>
        <p:spPr>
          <a:xfrm>
            <a:off x="7994786" y="3560599"/>
            <a:ext cx="3320400" cy="8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감사합니다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0988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CC586920-CAF3-AE45-AC26-03986618B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862" y="211315"/>
            <a:ext cx="384424" cy="29930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DDC6ABD-5FEC-3E45-A5B9-6BE623E2E8A1}"/>
              </a:ext>
            </a:extLst>
          </p:cNvPr>
          <p:cNvGrpSpPr/>
          <p:nvPr/>
        </p:nvGrpSpPr>
        <p:grpSpPr>
          <a:xfrm>
            <a:off x="552040" y="1055875"/>
            <a:ext cx="11486605" cy="5260858"/>
            <a:chOff x="552040" y="1055875"/>
            <a:chExt cx="11486605" cy="5260858"/>
          </a:xfrm>
        </p:grpSpPr>
        <p:sp>
          <p:nvSpPr>
            <p:cNvPr id="18" name="Faster">
              <a:extLst>
                <a:ext uri="{FF2B5EF4-FFF2-40B4-BE49-F238E27FC236}">
                  <a16:creationId xmlns:a16="http://schemas.microsoft.com/office/drawing/2014/main" id="{1DFEDF50-538C-B740-9165-B75B4150DDC9}"/>
                </a:ext>
              </a:extLst>
            </p:cNvPr>
            <p:cNvSpPr txBox="1">
              <a:spLocks/>
            </p:cNvSpPr>
            <p:nvPr/>
          </p:nvSpPr>
          <p:spPr>
            <a:xfrm>
              <a:off x="1248966" y="1748955"/>
              <a:ext cx="2992486" cy="502702"/>
            </a:xfrm>
            <a:prstGeom prst="rect">
              <a:avLst/>
            </a:prstGeom>
            <a:ln w="12700" cap="flat" cmpd="sng">
              <a:prstDash val="solid"/>
              <a:miter lim="800000"/>
            </a:ln>
          </p:spPr>
          <p:txBody>
            <a:bodyPr vert="horz" wrap="none" lIns="35560" tIns="35560" rIns="35560" bIns="35560" numCol="1" anchor="t">
              <a:spAutoFit/>
            </a:bodyPr>
            <a:lstStyle>
              <a:lvl1pPr marL="0" indent="0" algn="l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8000" b="0">
                  <a:solidFill>
                    <a:srgbClr val="FFFFFF"/>
                  </a:solidFill>
                  <a:latin typeface="Gotham Bold" charset="0"/>
                  <a:ea typeface="Gotham Bold" charset="0"/>
                  <a:cs typeface="Gotham Bold" charset="0"/>
                </a:defRPr>
              </a:lvl1pPr>
            </a:lstStyle>
            <a:p>
              <a:pPr defTabSz="410845" hangingPunct="0"/>
              <a:r>
                <a:rPr lang="en-US" altLang="ko-KR" sz="2800" b="1" dirty="0">
                  <a:solidFill>
                    <a:srgbClr val="EC0024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KoPubWorldDotum_Pro" pitchFamily="2" charset="-127"/>
                </a:rPr>
                <a:t>ESG </a:t>
              </a:r>
              <a:r>
                <a:rPr lang="ko-KR" altLang="en-US" sz="2800" b="1" dirty="0">
                  <a:solidFill>
                    <a:srgbClr val="EC0024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KoPubWorldDotum_Pro" pitchFamily="2" charset="-127"/>
                </a:rPr>
                <a:t>평가 대시보드</a:t>
              </a:r>
              <a:endParaRPr lang="ko-KR" altLang="en-US" sz="2800" b="1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Dotum_Pro Light" pitchFamily="2" charset="-127"/>
              </a:endParaRPr>
            </a:p>
          </p:txBody>
        </p:sp>
        <p:sp>
          <p:nvSpPr>
            <p:cNvPr id="19" name="Faster">
              <a:extLst>
                <a:ext uri="{FF2B5EF4-FFF2-40B4-BE49-F238E27FC236}">
                  <a16:creationId xmlns:a16="http://schemas.microsoft.com/office/drawing/2014/main" id="{FC50C4DA-6FA4-B84A-973B-46562CE8EB41}"/>
                </a:ext>
              </a:extLst>
            </p:cNvPr>
            <p:cNvSpPr txBox="1">
              <a:spLocks/>
            </p:cNvSpPr>
            <p:nvPr/>
          </p:nvSpPr>
          <p:spPr>
            <a:xfrm>
              <a:off x="1248966" y="2313212"/>
              <a:ext cx="4904067" cy="446404"/>
            </a:xfrm>
            <a:prstGeom prst="rect">
              <a:avLst/>
            </a:prstGeom>
            <a:ln w="12700" cap="flat" cmpd="sng">
              <a:prstDash val="solid"/>
              <a:miter lim="800000"/>
            </a:ln>
          </p:spPr>
          <p:txBody>
            <a:bodyPr vert="horz" wrap="square" lIns="35560" tIns="35560" rIns="35560" bIns="35560" numCol="1" anchor="t">
              <a:spAutoFit/>
            </a:bodyPr>
            <a:lstStyle>
              <a:lvl1pPr marL="0" indent="0" algn="l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8000" b="0">
                  <a:solidFill>
                    <a:srgbClr val="FFFFFF"/>
                  </a:solidFill>
                  <a:latin typeface="Gotham Bold" charset="0"/>
                  <a:ea typeface="Gotham Bold" charset="0"/>
                  <a:cs typeface="Gotham Bold" charset="0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ko-KR" altLang="en-US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대시보드를 통해 </a:t>
              </a:r>
              <a:r>
                <a:rPr lang="en-US" altLang="ko-KR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ESG </a:t>
              </a:r>
              <a:r>
                <a:rPr lang="ko-KR" altLang="en-US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점수를 한 눈에 확인합니다</a:t>
              </a:r>
              <a:r>
                <a:rPr lang="en-US" altLang="ko-KR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.</a:t>
              </a:r>
            </a:p>
          </p:txBody>
        </p:sp>
        <p:sp>
          <p:nvSpPr>
            <p:cNvPr id="15" name="Faster">
              <a:extLst>
                <a:ext uri="{FF2B5EF4-FFF2-40B4-BE49-F238E27FC236}">
                  <a16:creationId xmlns:a16="http://schemas.microsoft.com/office/drawing/2014/main" id="{69CC5C65-627F-C249-AE8D-E3596BF83582}"/>
                </a:ext>
              </a:extLst>
            </p:cNvPr>
            <p:cNvSpPr txBox="1">
              <a:spLocks/>
            </p:cNvSpPr>
            <p:nvPr/>
          </p:nvSpPr>
          <p:spPr>
            <a:xfrm>
              <a:off x="552040" y="1748955"/>
              <a:ext cx="501419" cy="564257"/>
            </a:xfrm>
            <a:prstGeom prst="rect">
              <a:avLst/>
            </a:prstGeom>
            <a:ln w="12700" cap="flat" cmpd="sng">
              <a:prstDash val="solid"/>
              <a:miter lim="800000"/>
            </a:ln>
          </p:spPr>
          <p:txBody>
            <a:bodyPr vert="horz" wrap="none" lIns="35560" tIns="35560" rIns="35560" bIns="35560" numCol="1" anchor="t">
              <a:spAutoFit/>
            </a:bodyPr>
            <a:lstStyle>
              <a:lvl1pPr marL="0" indent="0" algn="l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8000" b="0">
                  <a:solidFill>
                    <a:srgbClr val="FFFFFF"/>
                  </a:solidFill>
                  <a:latin typeface="Gotham Bold" charset="0"/>
                  <a:ea typeface="Gotham Bold" charset="0"/>
                  <a:cs typeface="Gotham Bold" charset="0"/>
                </a:defRPr>
              </a:lvl1pPr>
            </a:lstStyle>
            <a:p>
              <a:pPr defTabSz="410845" hangingPunct="0"/>
              <a:r>
                <a:rPr lang="en-US" altLang="ko-KR" sz="3200" b="1" dirty="0">
                  <a:solidFill>
                    <a:srgbClr val="EC0024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  <a:cs typeface="KoPubWorldDotum_Pro" pitchFamily="2" charset="-127"/>
                </a:rPr>
                <a:t>01</a:t>
              </a:r>
              <a:endParaRPr lang="ko-KR" altLang="en-US" sz="3200" b="1" dirty="0">
                <a:solidFill>
                  <a:srgbClr val="EC0024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  <a:cs typeface="KoPubWorldDotum_Pro Light" pitchFamily="2" charset="-127"/>
              </a:endParaRPr>
            </a:p>
          </p:txBody>
        </p:sp>
        <p:sp>
          <p:nvSpPr>
            <p:cNvPr id="23" name="수행의 시작/종료 22">
              <a:extLst>
                <a:ext uri="{FF2B5EF4-FFF2-40B4-BE49-F238E27FC236}">
                  <a16:creationId xmlns:a16="http://schemas.microsoft.com/office/drawing/2014/main" id="{524867A8-EB75-E44C-B31D-50BA6F9A79FB}"/>
                </a:ext>
              </a:extLst>
            </p:cNvPr>
            <p:cNvSpPr/>
            <p:nvPr/>
          </p:nvSpPr>
          <p:spPr>
            <a:xfrm>
              <a:off x="552040" y="1348179"/>
              <a:ext cx="1313298" cy="307776"/>
            </a:xfrm>
            <a:prstGeom prst="flowChartTerminator">
              <a:avLst/>
            </a:prstGeom>
            <a:solidFill>
              <a:srgbClr val="EC00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b="1" dirty="0">
                  <a:latin typeface="NanumGothic" panose="020D0604000000000000" pitchFamily="34" charset="-127"/>
                </a:rPr>
                <a:t>Core Function</a:t>
              </a:r>
              <a:endParaRPr kumimoji="1" lang="ko-Kore-KR" altLang="en-US" sz="1200" b="1" dirty="0">
                <a:latin typeface="NanumGothic" panose="020D0604000000000000" pitchFamily="34" charset="-127"/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7BC972D-4109-AA4E-8BF1-873C5C5F6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0245" y="1055875"/>
              <a:ext cx="6248400" cy="2692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4430CE1-C92F-5C4E-B81A-8F9AE1147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4600" y="3408878"/>
              <a:ext cx="3517330" cy="290785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4" name="Faster">
              <a:extLst>
                <a:ext uri="{FF2B5EF4-FFF2-40B4-BE49-F238E27FC236}">
                  <a16:creationId xmlns:a16="http://schemas.microsoft.com/office/drawing/2014/main" id="{C39608B7-8441-0E44-810D-C910135CF6E3}"/>
                </a:ext>
              </a:extLst>
            </p:cNvPr>
            <p:cNvSpPr txBox="1">
              <a:spLocks/>
            </p:cNvSpPr>
            <p:nvPr/>
          </p:nvSpPr>
          <p:spPr>
            <a:xfrm>
              <a:off x="5191226" y="4570481"/>
              <a:ext cx="6531174" cy="861903"/>
            </a:xfrm>
            <a:prstGeom prst="rect">
              <a:avLst/>
            </a:prstGeom>
            <a:ln w="12700" cap="flat" cmpd="sng">
              <a:prstDash val="solid"/>
              <a:miter lim="800000"/>
            </a:ln>
          </p:spPr>
          <p:txBody>
            <a:bodyPr vert="horz" wrap="square" lIns="35560" tIns="35560" rIns="35560" bIns="35560" numCol="1" anchor="t">
              <a:spAutoFit/>
            </a:bodyPr>
            <a:lstStyle>
              <a:lvl1pPr marL="0" indent="0" algn="l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8000" b="0">
                  <a:solidFill>
                    <a:srgbClr val="FFFFFF"/>
                  </a:solidFill>
                  <a:latin typeface="Gotham Bold" charset="0"/>
                  <a:ea typeface="Gotham Bold" charset="0"/>
                  <a:cs typeface="Gotham Bold" charset="0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E, S, G</a:t>
              </a:r>
              <a:r>
                <a:rPr lang="ko-KR" altLang="en-US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각 세부 지표 별로 정량화된 점수를 확인할 수 있습니다</a:t>
              </a:r>
              <a:r>
                <a:rPr lang="en-US" altLang="ko-KR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ESG</a:t>
              </a:r>
              <a:r>
                <a:rPr lang="ko-KR" altLang="en-US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평가 예측 모델로 도출한 점수는 </a:t>
              </a:r>
              <a:r>
                <a:rPr lang="ko-KR" altLang="en-US" sz="1800" spc="-15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비재무</a:t>
              </a:r>
              <a:r>
                <a:rPr lang="ko-KR" altLang="en-US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지표 데이터에 기반합니다</a:t>
              </a:r>
              <a:r>
                <a:rPr lang="en-US" altLang="ko-KR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.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C723A10-F708-8D4D-94BD-A9A9195F5546}"/>
              </a:ext>
            </a:extLst>
          </p:cNvPr>
          <p:cNvGrpSpPr/>
          <p:nvPr/>
        </p:nvGrpSpPr>
        <p:grpSpPr>
          <a:xfrm>
            <a:off x="2656114" y="252512"/>
            <a:ext cx="7002863" cy="307777"/>
            <a:chOff x="3000827" y="252512"/>
            <a:chExt cx="7002863" cy="3077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468B245-430E-0542-814B-915606700002}"/>
                </a:ext>
              </a:extLst>
            </p:cNvPr>
            <p:cNvSpPr txBox="1"/>
            <p:nvPr/>
          </p:nvSpPr>
          <p:spPr>
            <a:xfrm>
              <a:off x="3000827" y="252512"/>
              <a:ext cx="9869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C002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Idea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9550578-E8FF-5940-A871-401BD7F47EDA}"/>
                </a:ext>
              </a:extLst>
            </p:cNvPr>
            <p:cNvSpPr txBox="1"/>
            <p:nvPr/>
          </p:nvSpPr>
          <p:spPr>
            <a:xfrm>
              <a:off x="404571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Problem &amp; Needs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11153A-6F9F-0B49-A8F0-A9C537B93ACD}"/>
                </a:ext>
              </a:extLst>
            </p:cNvPr>
            <p:cNvSpPr txBox="1"/>
            <p:nvPr/>
          </p:nvSpPr>
          <p:spPr>
            <a:xfrm>
              <a:off x="5725315" y="252512"/>
              <a:ext cx="1042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Solution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037278-02E9-9849-B5AE-CF180E21BCEB}"/>
                </a:ext>
              </a:extLst>
            </p:cNvPr>
            <p:cNvSpPr txBox="1"/>
            <p:nvPr/>
          </p:nvSpPr>
          <p:spPr>
            <a:xfrm>
              <a:off x="6825491" y="252512"/>
              <a:ext cx="14985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Business Model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3974711-5DB3-9C48-AE1A-5CD84DA51A3F}"/>
                </a:ext>
              </a:extLst>
            </p:cNvPr>
            <p:cNvSpPr txBox="1"/>
            <p:nvPr/>
          </p:nvSpPr>
          <p:spPr>
            <a:xfrm>
              <a:off x="838200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Growth Strategy 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76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a14="http://schemas.microsoft.com/office/drawing/2010/main" xmlns:m="http://schemas.openxmlformats.org/officeDocument/2006/math"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CC586920-CAF3-AE45-AC26-03986618B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862" y="211315"/>
            <a:ext cx="384424" cy="299302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B64568D-5106-0A45-A090-C7B8525987E9}"/>
              </a:ext>
            </a:extLst>
          </p:cNvPr>
          <p:cNvGrpSpPr/>
          <p:nvPr/>
        </p:nvGrpSpPr>
        <p:grpSpPr>
          <a:xfrm>
            <a:off x="646335" y="1234669"/>
            <a:ext cx="11350486" cy="2518465"/>
            <a:chOff x="646335" y="1234669"/>
            <a:chExt cx="11350486" cy="2518465"/>
          </a:xfrm>
        </p:grpSpPr>
        <p:sp>
          <p:nvSpPr>
            <p:cNvPr id="18" name="Faster">
              <a:extLst>
                <a:ext uri="{FF2B5EF4-FFF2-40B4-BE49-F238E27FC236}">
                  <a16:creationId xmlns:a16="http://schemas.microsoft.com/office/drawing/2014/main" id="{1DFEDF50-538C-B740-9165-B75B4150DDC9}"/>
                </a:ext>
              </a:extLst>
            </p:cNvPr>
            <p:cNvSpPr txBox="1">
              <a:spLocks/>
            </p:cNvSpPr>
            <p:nvPr/>
          </p:nvSpPr>
          <p:spPr>
            <a:xfrm>
              <a:off x="7789680" y="1790190"/>
              <a:ext cx="1863972" cy="502702"/>
            </a:xfrm>
            <a:prstGeom prst="rect">
              <a:avLst/>
            </a:prstGeom>
            <a:ln w="12700" cap="flat" cmpd="sng">
              <a:prstDash val="solid"/>
              <a:miter lim="800000"/>
            </a:ln>
          </p:spPr>
          <p:txBody>
            <a:bodyPr vert="horz" wrap="none" lIns="35560" tIns="35560" rIns="35560" bIns="35560" numCol="1" anchor="t">
              <a:spAutoFit/>
            </a:bodyPr>
            <a:lstStyle>
              <a:lvl1pPr marL="0" indent="0" algn="l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8000" b="0">
                  <a:solidFill>
                    <a:srgbClr val="FFFFFF"/>
                  </a:solidFill>
                  <a:latin typeface="Gotham Bold" charset="0"/>
                  <a:ea typeface="Gotham Bold" charset="0"/>
                  <a:cs typeface="Gotham Bold" charset="0"/>
                </a:defRPr>
              </a:lvl1pPr>
            </a:lstStyle>
            <a:p>
              <a:pPr defTabSz="410845" hangingPunct="0"/>
              <a:r>
                <a:rPr lang="ko-KR" altLang="en-US" sz="2800" b="1" dirty="0">
                  <a:solidFill>
                    <a:srgbClr val="EC0024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KoPubWorldDotum_Pro" pitchFamily="2" charset="-127"/>
                </a:rPr>
                <a:t>주가 </a:t>
              </a:r>
              <a:r>
                <a:rPr lang="ko-KR" altLang="en-US" sz="2800" b="1" dirty="0" err="1">
                  <a:solidFill>
                    <a:srgbClr val="EC0024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KoPubWorldDotum_Pro" pitchFamily="2" charset="-127"/>
                </a:rPr>
                <a:t>트래킹</a:t>
              </a:r>
              <a:endParaRPr lang="ko-KR" altLang="en-US" sz="2800" b="1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Dotum_Pro Light" pitchFamily="2" charset="-127"/>
              </a:endParaRPr>
            </a:p>
          </p:txBody>
        </p:sp>
        <p:sp>
          <p:nvSpPr>
            <p:cNvPr id="19" name="Faster">
              <a:extLst>
                <a:ext uri="{FF2B5EF4-FFF2-40B4-BE49-F238E27FC236}">
                  <a16:creationId xmlns:a16="http://schemas.microsoft.com/office/drawing/2014/main" id="{FC50C4DA-6FA4-B84A-973B-46562CE8EB41}"/>
                </a:ext>
              </a:extLst>
            </p:cNvPr>
            <p:cNvSpPr txBox="1">
              <a:spLocks/>
            </p:cNvSpPr>
            <p:nvPr/>
          </p:nvSpPr>
          <p:spPr>
            <a:xfrm>
              <a:off x="7092754" y="2364543"/>
              <a:ext cx="4904067" cy="861903"/>
            </a:xfrm>
            <a:prstGeom prst="rect">
              <a:avLst/>
            </a:prstGeom>
            <a:ln w="12700" cap="flat" cmpd="sng">
              <a:prstDash val="solid"/>
              <a:miter lim="800000"/>
            </a:ln>
          </p:spPr>
          <p:txBody>
            <a:bodyPr vert="horz" wrap="square" lIns="35560" tIns="35560" rIns="35560" bIns="35560" numCol="1" anchor="t">
              <a:spAutoFit/>
            </a:bodyPr>
            <a:lstStyle>
              <a:lvl1pPr marL="0" indent="0" algn="l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8000" b="0">
                  <a:solidFill>
                    <a:srgbClr val="FFFFFF"/>
                  </a:solidFill>
                  <a:latin typeface="Gotham Bold" charset="0"/>
                  <a:ea typeface="Gotham Bold" charset="0"/>
                  <a:cs typeface="Gotham Bold" charset="0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ko-KR" altLang="en-US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특정 기업의 </a:t>
              </a:r>
              <a:r>
                <a:rPr lang="en-US" altLang="ko-KR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ESG</a:t>
              </a:r>
              <a:r>
                <a:rPr lang="ko-KR" altLang="en-US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점수와 주가를 그래프로 시각화 합니다</a:t>
              </a:r>
              <a:r>
                <a:rPr lang="en-US" altLang="ko-KR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ESG</a:t>
              </a:r>
              <a:r>
                <a:rPr lang="ko-KR" altLang="en-US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활동 대비 기업의 주가 성장률을 알 수 있습니다</a:t>
              </a:r>
              <a:r>
                <a:rPr lang="en-US" altLang="ko-KR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.</a:t>
              </a:r>
              <a:endParaRPr lang="ko-KR" altLang="en-US" sz="1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5" name="Faster">
              <a:extLst>
                <a:ext uri="{FF2B5EF4-FFF2-40B4-BE49-F238E27FC236}">
                  <a16:creationId xmlns:a16="http://schemas.microsoft.com/office/drawing/2014/main" id="{69CC5C65-627F-C249-AE8D-E3596BF83582}"/>
                </a:ext>
              </a:extLst>
            </p:cNvPr>
            <p:cNvSpPr txBox="1">
              <a:spLocks/>
            </p:cNvSpPr>
            <p:nvPr/>
          </p:nvSpPr>
          <p:spPr>
            <a:xfrm>
              <a:off x="7092754" y="1790190"/>
              <a:ext cx="571951" cy="564257"/>
            </a:xfrm>
            <a:prstGeom prst="rect">
              <a:avLst/>
            </a:prstGeom>
            <a:ln w="12700" cap="flat" cmpd="sng">
              <a:prstDash val="solid"/>
              <a:miter lim="800000"/>
            </a:ln>
          </p:spPr>
          <p:txBody>
            <a:bodyPr vert="horz" wrap="none" lIns="35560" tIns="35560" rIns="35560" bIns="35560" numCol="1" anchor="t">
              <a:spAutoFit/>
            </a:bodyPr>
            <a:lstStyle>
              <a:lvl1pPr marL="0" indent="0" algn="l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8000" b="0">
                  <a:solidFill>
                    <a:srgbClr val="FFFFFF"/>
                  </a:solidFill>
                  <a:latin typeface="Gotham Bold" charset="0"/>
                  <a:ea typeface="Gotham Bold" charset="0"/>
                  <a:cs typeface="Gotham Bold" charset="0"/>
                </a:defRPr>
              </a:lvl1pPr>
            </a:lstStyle>
            <a:p>
              <a:pPr defTabSz="410845" hangingPunct="0"/>
              <a:r>
                <a:rPr lang="en-US" altLang="ko-KR" sz="3200" b="1" dirty="0">
                  <a:solidFill>
                    <a:srgbClr val="EC0024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  <a:cs typeface="KoPubWorldDotum_Pro" pitchFamily="2" charset="-127"/>
                </a:rPr>
                <a:t>02</a:t>
              </a:r>
              <a:endParaRPr lang="ko-KR" altLang="en-US" sz="3200" b="1" dirty="0">
                <a:solidFill>
                  <a:srgbClr val="EC0024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  <a:cs typeface="KoPubWorldDotum_Pro Light" pitchFamily="2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8661152-9E03-114C-84E3-382A9841E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335" y="1234669"/>
              <a:ext cx="5834443" cy="251846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7" name="수행의 시작/종료 26">
              <a:extLst>
                <a:ext uri="{FF2B5EF4-FFF2-40B4-BE49-F238E27FC236}">
                  <a16:creationId xmlns:a16="http://schemas.microsoft.com/office/drawing/2014/main" id="{FEC19DB6-E66F-1946-AD24-6F3ABCEE1CDE}"/>
                </a:ext>
              </a:extLst>
            </p:cNvPr>
            <p:cNvSpPr/>
            <p:nvPr/>
          </p:nvSpPr>
          <p:spPr>
            <a:xfrm>
              <a:off x="7092753" y="1425250"/>
              <a:ext cx="1498597" cy="289774"/>
            </a:xfrm>
            <a:prstGeom prst="flowChartTerminator">
              <a:avLst/>
            </a:prstGeom>
            <a:solidFill>
              <a:srgbClr val="EC00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b="1" dirty="0">
                  <a:latin typeface="NanumGothic" panose="020D0604000000000000" pitchFamily="34" charset="-127"/>
                </a:rPr>
                <a:t>Main Function</a:t>
              </a:r>
              <a:endParaRPr kumimoji="1" lang="ko-Kore-KR" altLang="en-US" sz="1200" b="1" dirty="0">
                <a:latin typeface="NanumGothic" panose="020D0604000000000000" pitchFamily="34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1920A72-F387-9442-BBA1-2678ADFABED0}"/>
              </a:ext>
            </a:extLst>
          </p:cNvPr>
          <p:cNvGrpSpPr/>
          <p:nvPr/>
        </p:nvGrpSpPr>
        <p:grpSpPr>
          <a:xfrm>
            <a:off x="1367807" y="3875964"/>
            <a:ext cx="8158731" cy="2579811"/>
            <a:chOff x="1367807" y="3875964"/>
            <a:chExt cx="8158731" cy="257981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9BA3D00-790D-D344-B23F-76B3DECD4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92754" y="3875964"/>
              <a:ext cx="2433784" cy="257981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4" name="Faster">
              <a:extLst>
                <a:ext uri="{FF2B5EF4-FFF2-40B4-BE49-F238E27FC236}">
                  <a16:creationId xmlns:a16="http://schemas.microsoft.com/office/drawing/2014/main" id="{63AC4F64-3209-5C49-9F1C-7D7824F40B22}"/>
                </a:ext>
              </a:extLst>
            </p:cNvPr>
            <p:cNvSpPr txBox="1">
              <a:spLocks/>
            </p:cNvSpPr>
            <p:nvPr/>
          </p:nvSpPr>
          <p:spPr>
            <a:xfrm>
              <a:off x="2064733" y="4578720"/>
              <a:ext cx="1525739" cy="502702"/>
            </a:xfrm>
            <a:prstGeom prst="rect">
              <a:avLst/>
            </a:prstGeom>
            <a:ln w="12700" cap="flat" cmpd="sng">
              <a:prstDash val="solid"/>
              <a:miter lim="800000"/>
            </a:ln>
          </p:spPr>
          <p:txBody>
            <a:bodyPr vert="horz" wrap="none" lIns="35560" tIns="35560" rIns="35560" bIns="35560" numCol="1" anchor="t">
              <a:spAutoFit/>
            </a:bodyPr>
            <a:lstStyle>
              <a:lvl1pPr marL="0" indent="0" algn="l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8000" b="0">
                  <a:solidFill>
                    <a:srgbClr val="FFFFFF"/>
                  </a:solidFill>
                  <a:latin typeface="Gotham Bold" charset="0"/>
                  <a:ea typeface="Gotham Bold" charset="0"/>
                  <a:cs typeface="Gotham Bold" charset="0"/>
                </a:defRPr>
              </a:lvl1pPr>
            </a:lstStyle>
            <a:p>
              <a:pPr defTabSz="410845" hangingPunct="0"/>
              <a:r>
                <a:rPr lang="ko-KR" altLang="en-US" sz="2800" b="1" dirty="0">
                  <a:solidFill>
                    <a:srgbClr val="EC0024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KoPubWorldDotum_Pro Light" pitchFamily="2" charset="-127"/>
                </a:rPr>
                <a:t>추세 체크</a:t>
              </a:r>
            </a:p>
          </p:txBody>
        </p:sp>
        <p:sp>
          <p:nvSpPr>
            <p:cNvPr id="25" name="Faster">
              <a:extLst>
                <a:ext uri="{FF2B5EF4-FFF2-40B4-BE49-F238E27FC236}">
                  <a16:creationId xmlns:a16="http://schemas.microsoft.com/office/drawing/2014/main" id="{C062E284-9280-5248-8B7C-45147E852B68}"/>
                </a:ext>
              </a:extLst>
            </p:cNvPr>
            <p:cNvSpPr txBox="1">
              <a:spLocks/>
            </p:cNvSpPr>
            <p:nvPr/>
          </p:nvSpPr>
          <p:spPr>
            <a:xfrm>
              <a:off x="1367807" y="5142977"/>
              <a:ext cx="5547526" cy="861903"/>
            </a:xfrm>
            <a:prstGeom prst="rect">
              <a:avLst/>
            </a:prstGeom>
            <a:ln w="12700" cap="flat" cmpd="sng">
              <a:prstDash val="solid"/>
              <a:miter lim="800000"/>
            </a:ln>
          </p:spPr>
          <p:txBody>
            <a:bodyPr vert="horz" wrap="square" lIns="35560" tIns="35560" rIns="35560" bIns="35560" numCol="1" anchor="t">
              <a:spAutoFit/>
            </a:bodyPr>
            <a:lstStyle>
              <a:lvl1pPr marL="0" indent="0" algn="l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8000" b="0">
                  <a:solidFill>
                    <a:srgbClr val="FFFFFF"/>
                  </a:solidFill>
                  <a:latin typeface="Gotham Bold" charset="0"/>
                  <a:ea typeface="Gotham Bold" charset="0"/>
                  <a:cs typeface="Gotham Bold" charset="0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ko-KR" altLang="en-US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특정 기업의 분기별</a:t>
              </a:r>
              <a:r>
                <a:rPr lang="en-US" altLang="ko-KR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,</a:t>
              </a:r>
              <a:r>
                <a:rPr lang="ko-KR" altLang="en-US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연도별 </a:t>
              </a:r>
              <a:r>
                <a:rPr lang="en-US" altLang="ko-KR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ESG</a:t>
              </a:r>
              <a:r>
                <a:rPr lang="ko-KR" altLang="en-US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점수의 추세를 시각화 합니다</a:t>
              </a:r>
              <a:r>
                <a:rPr lang="en-US" altLang="ko-KR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ESG </a:t>
              </a:r>
              <a:r>
                <a:rPr lang="ko-KR" altLang="en-US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경영의 지속성을 점검 가능합니다</a:t>
              </a:r>
              <a:r>
                <a:rPr lang="en-US" altLang="ko-KR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.</a:t>
              </a:r>
            </a:p>
          </p:txBody>
        </p:sp>
        <p:sp>
          <p:nvSpPr>
            <p:cNvPr id="26" name="Faster">
              <a:extLst>
                <a:ext uri="{FF2B5EF4-FFF2-40B4-BE49-F238E27FC236}">
                  <a16:creationId xmlns:a16="http://schemas.microsoft.com/office/drawing/2014/main" id="{6D19BAEF-5D2F-9C40-8AB7-B45DADA7154A}"/>
                </a:ext>
              </a:extLst>
            </p:cNvPr>
            <p:cNvSpPr txBox="1">
              <a:spLocks/>
            </p:cNvSpPr>
            <p:nvPr/>
          </p:nvSpPr>
          <p:spPr>
            <a:xfrm>
              <a:off x="1367807" y="4578720"/>
              <a:ext cx="571951" cy="564257"/>
            </a:xfrm>
            <a:prstGeom prst="rect">
              <a:avLst/>
            </a:prstGeom>
            <a:ln w="12700" cap="flat" cmpd="sng">
              <a:prstDash val="solid"/>
              <a:miter lim="800000"/>
            </a:ln>
          </p:spPr>
          <p:txBody>
            <a:bodyPr vert="horz" wrap="none" lIns="35560" tIns="35560" rIns="35560" bIns="35560" numCol="1" anchor="t">
              <a:spAutoFit/>
            </a:bodyPr>
            <a:lstStyle>
              <a:lvl1pPr marL="0" indent="0" algn="l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8000" b="0">
                  <a:solidFill>
                    <a:srgbClr val="FFFFFF"/>
                  </a:solidFill>
                  <a:latin typeface="Gotham Bold" charset="0"/>
                  <a:ea typeface="Gotham Bold" charset="0"/>
                  <a:cs typeface="Gotham Bold" charset="0"/>
                </a:defRPr>
              </a:lvl1pPr>
            </a:lstStyle>
            <a:p>
              <a:pPr defTabSz="410845" hangingPunct="0"/>
              <a:r>
                <a:rPr lang="en-US" altLang="ko-KR" sz="3200" b="1" dirty="0">
                  <a:solidFill>
                    <a:srgbClr val="EC0024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  <a:cs typeface="KoPubWorldDotum_Pro" pitchFamily="2" charset="-127"/>
                </a:rPr>
                <a:t>03</a:t>
              </a:r>
              <a:endParaRPr lang="ko-KR" altLang="en-US" sz="3200" b="1" dirty="0">
                <a:solidFill>
                  <a:srgbClr val="EC0024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  <a:cs typeface="KoPubWorldDotum_Pro Light" pitchFamily="2" charset="-127"/>
              </a:endParaRPr>
            </a:p>
          </p:txBody>
        </p:sp>
        <p:sp>
          <p:nvSpPr>
            <p:cNvPr id="28" name="수행의 시작/종료 27">
              <a:extLst>
                <a:ext uri="{FF2B5EF4-FFF2-40B4-BE49-F238E27FC236}">
                  <a16:creationId xmlns:a16="http://schemas.microsoft.com/office/drawing/2014/main" id="{944EFAB4-3D37-6C4D-9577-297AF46C6ED4}"/>
                </a:ext>
              </a:extLst>
            </p:cNvPr>
            <p:cNvSpPr/>
            <p:nvPr/>
          </p:nvSpPr>
          <p:spPr>
            <a:xfrm>
              <a:off x="1367807" y="4222376"/>
              <a:ext cx="1415734" cy="324418"/>
            </a:xfrm>
            <a:prstGeom prst="flowChartTerminator">
              <a:avLst/>
            </a:prstGeom>
            <a:solidFill>
              <a:srgbClr val="EC00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b="1" dirty="0">
                  <a:latin typeface="NanumGothic" panose="020D0604000000000000" pitchFamily="34" charset="-127"/>
                </a:rPr>
                <a:t>Main Function</a:t>
              </a:r>
              <a:endParaRPr kumimoji="1" lang="ko-Kore-KR" altLang="en-US" sz="1200" b="1" dirty="0">
                <a:latin typeface="NanumGothic" panose="020D0604000000000000" pitchFamily="34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A4A0524-DC0E-6A40-94E2-6E201AF11403}"/>
              </a:ext>
            </a:extLst>
          </p:cNvPr>
          <p:cNvGrpSpPr/>
          <p:nvPr/>
        </p:nvGrpSpPr>
        <p:grpSpPr>
          <a:xfrm>
            <a:off x="2656114" y="252512"/>
            <a:ext cx="7002863" cy="307777"/>
            <a:chOff x="3000827" y="252512"/>
            <a:chExt cx="7002863" cy="3077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9665850-F6FA-CE4C-B25D-12673DBD8861}"/>
                </a:ext>
              </a:extLst>
            </p:cNvPr>
            <p:cNvSpPr txBox="1"/>
            <p:nvPr/>
          </p:nvSpPr>
          <p:spPr>
            <a:xfrm>
              <a:off x="3000827" y="252512"/>
              <a:ext cx="9869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C002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Idea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F62CB43-9429-1949-9AD3-C27E2F1A3A88}"/>
                </a:ext>
              </a:extLst>
            </p:cNvPr>
            <p:cNvSpPr txBox="1"/>
            <p:nvPr/>
          </p:nvSpPr>
          <p:spPr>
            <a:xfrm>
              <a:off x="404571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Problem &amp; Needs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0DDBA2-E55D-9342-9DC0-42371D1510C9}"/>
                </a:ext>
              </a:extLst>
            </p:cNvPr>
            <p:cNvSpPr txBox="1"/>
            <p:nvPr/>
          </p:nvSpPr>
          <p:spPr>
            <a:xfrm>
              <a:off x="5725315" y="252512"/>
              <a:ext cx="1042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Solution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C99BB0D-F2EA-974B-829B-B6E41D26D83E}"/>
                </a:ext>
              </a:extLst>
            </p:cNvPr>
            <p:cNvSpPr txBox="1"/>
            <p:nvPr/>
          </p:nvSpPr>
          <p:spPr>
            <a:xfrm>
              <a:off x="6825491" y="252512"/>
              <a:ext cx="14985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Business Model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19B6FF1-DFCA-6F48-8AC2-11BFF4378EC1}"/>
                </a:ext>
              </a:extLst>
            </p:cNvPr>
            <p:cNvSpPr txBox="1"/>
            <p:nvPr/>
          </p:nvSpPr>
          <p:spPr>
            <a:xfrm>
              <a:off x="838200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Growth Strategy 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090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a14="http://schemas.microsoft.com/office/drawing/2010/main" xmlns:m="http://schemas.openxmlformats.org/officeDocument/2006/math" xmlns="">
      <p:transition spd="slow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CC586920-CAF3-AE45-AC26-03986618B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862" y="211315"/>
            <a:ext cx="384424" cy="299302"/>
          </a:xfrm>
          <a:prstGeom prst="rect">
            <a:avLst/>
          </a:prstGeom>
        </p:spPr>
      </p:pic>
      <p:sp>
        <p:nvSpPr>
          <p:cNvPr id="23" name="Faster">
            <a:extLst>
              <a:ext uri="{FF2B5EF4-FFF2-40B4-BE49-F238E27FC236}">
                <a16:creationId xmlns:a16="http://schemas.microsoft.com/office/drawing/2014/main" id="{C8D45CD1-7F2B-F14F-BD17-84967027B2DC}"/>
              </a:ext>
            </a:extLst>
          </p:cNvPr>
          <p:cNvSpPr txBox="1">
            <a:spLocks/>
          </p:cNvSpPr>
          <p:nvPr/>
        </p:nvSpPr>
        <p:spPr>
          <a:xfrm>
            <a:off x="541666" y="1316741"/>
            <a:ext cx="3431709" cy="502702"/>
          </a:xfrm>
          <a:prstGeom prst="rect">
            <a:avLst/>
          </a:prstGeom>
          <a:ln w="12700" cap="flat" cmpd="sng">
            <a:prstDash val="solid"/>
            <a:miter lim="800000"/>
          </a:ln>
        </p:spPr>
        <p:txBody>
          <a:bodyPr vert="horz" wrap="none" lIns="35560" tIns="35560" rIns="35560" bIns="35560" numCol="1" anchor="t">
            <a:sp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8000" b="0">
                <a:solidFill>
                  <a:srgbClr val="FFFFFF"/>
                </a:solidFill>
                <a:latin typeface="Gotham Bold" charset="0"/>
                <a:ea typeface="Gotham Bold" charset="0"/>
                <a:cs typeface="Gotham Bold" charset="0"/>
              </a:defRPr>
            </a:lvl1pPr>
          </a:lstStyle>
          <a:p>
            <a:pPr defTabSz="410845" hangingPunct="0"/>
            <a:r>
              <a:rPr lang="en-US" altLang="ko-KR" sz="2800" b="1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Dotum_Pro Light" pitchFamily="2" charset="-127"/>
              </a:rPr>
              <a:t>ESG</a:t>
            </a:r>
            <a:r>
              <a:rPr lang="ko-KR" altLang="en-US" sz="2800" b="1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Dotum_Pro Light" pitchFamily="2" charset="-127"/>
              </a:rPr>
              <a:t> 평가 모형 모델링</a:t>
            </a:r>
          </a:p>
        </p:txBody>
      </p:sp>
      <p:sp>
        <p:nvSpPr>
          <p:cNvPr id="29" name="Faster">
            <a:extLst>
              <a:ext uri="{FF2B5EF4-FFF2-40B4-BE49-F238E27FC236}">
                <a16:creationId xmlns:a16="http://schemas.microsoft.com/office/drawing/2014/main" id="{A2574502-1FC4-0145-B32B-8A3D74CD24AB}"/>
              </a:ext>
            </a:extLst>
          </p:cNvPr>
          <p:cNvSpPr txBox="1">
            <a:spLocks/>
          </p:cNvSpPr>
          <p:nvPr/>
        </p:nvSpPr>
        <p:spPr>
          <a:xfrm>
            <a:off x="541667" y="1891095"/>
            <a:ext cx="4564510" cy="612155"/>
          </a:xfrm>
          <a:prstGeom prst="rect">
            <a:avLst/>
          </a:prstGeom>
          <a:ln w="12700" cap="flat" cmpd="sng">
            <a:prstDash val="solid"/>
            <a:miter lim="800000"/>
          </a:ln>
        </p:spPr>
        <p:txBody>
          <a:bodyPr vert="horz" wrap="square" lIns="35560" tIns="35560" rIns="35560" bIns="35560" numCol="1" anchor="t">
            <a:sp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8000" b="0">
                <a:solidFill>
                  <a:srgbClr val="FFFFFF"/>
                </a:solidFill>
                <a:latin typeface="Gotham Bold" charset="0"/>
                <a:ea typeface="Gotham Bold" charset="0"/>
                <a:cs typeface="Gotham Bold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ESG</a:t>
            </a:r>
            <a:r>
              <a:rPr lang="ko-KR" altLang="en-US" sz="1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평가를 위해 </a:t>
            </a:r>
            <a:r>
              <a:rPr lang="en-US" altLang="ko-KR" sz="1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ESG</a:t>
            </a:r>
            <a:r>
              <a:rPr lang="ko-KR" altLang="en-US" sz="1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평가 모형 모델링</a:t>
            </a:r>
            <a:endParaRPr lang="en-US" altLang="ko-KR" sz="18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6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0" name="수행의 시작/종료 29">
            <a:extLst>
              <a:ext uri="{FF2B5EF4-FFF2-40B4-BE49-F238E27FC236}">
                <a16:creationId xmlns:a16="http://schemas.microsoft.com/office/drawing/2014/main" id="{C76F8D04-87C1-F84B-BA27-47F34B2E0348}"/>
              </a:ext>
            </a:extLst>
          </p:cNvPr>
          <p:cNvSpPr/>
          <p:nvPr/>
        </p:nvSpPr>
        <p:spPr>
          <a:xfrm>
            <a:off x="541665" y="933798"/>
            <a:ext cx="1730888" cy="323577"/>
          </a:xfrm>
          <a:prstGeom prst="flowChartTerminator">
            <a:avLst/>
          </a:prstGeom>
          <a:solidFill>
            <a:srgbClr val="EC0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>
                <a:latin typeface="NanumGothic" panose="020D0604000000000000" pitchFamily="34" charset="-127"/>
              </a:rPr>
              <a:t>Model for platform</a:t>
            </a:r>
            <a:endParaRPr kumimoji="1" lang="ko-Kore-KR" altLang="en-US" sz="1200" b="1" dirty="0">
              <a:latin typeface="NanumGothic" panose="020D0604000000000000" pitchFamily="34" charset="-127"/>
            </a:endParaRPr>
          </a:p>
        </p:txBody>
      </p:sp>
      <p:graphicFrame>
        <p:nvGraphicFramePr>
          <p:cNvPr id="32" name="표 5">
            <a:extLst>
              <a:ext uri="{FF2B5EF4-FFF2-40B4-BE49-F238E27FC236}">
                <a16:creationId xmlns:a16="http://schemas.microsoft.com/office/drawing/2014/main" id="{A16009F9-7093-E347-9CA0-C139606EF2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072161"/>
              </p:ext>
            </p:extLst>
          </p:nvPr>
        </p:nvGraphicFramePr>
        <p:xfrm>
          <a:off x="541663" y="3834007"/>
          <a:ext cx="4985680" cy="21003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7136">
                  <a:extLst>
                    <a:ext uri="{9D8B030D-6E8A-4147-A177-3AD203B41FA5}">
                      <a16:colId xmlns:a16="http://schemas.microsoft.com/office/drawing/2014/main" val="3763560379"/>
                    </a:ext>
                  </a:extLst>
                </a:gridCol>
                <a:gridCol w="997136">
                  <a:extLst>
                    <a:ext uri="{9D8B030D-6E8A-4147-A177-3AD203B41FA5}">
                      <a16:colId xmlns:a16="http://schemas.microsoft.com/office/drawing/2014/main" val="1903878416"/>
                    </a:ext>
                  </a:extLst>
                </a:gridCol>
                <a:gridCol w="997136">
                  <a:extLst>
                    <a:ext uri="{9D8B030D-6E8A-4147-A177-3AD203B41FA5}">
                      <a16:colId xmlns:a16="http://schemas.microsoft.com/office/drawing/2014/main" val="3123301005"/>
                    </a:ext>
                  </a:extLst>
                </a:gridCol>
                <a:gridCol w="997136">
                  <a:extLst>
                    <a:ext uri="{9D8B030D-6E8A-4147-A177-3AD203B41FA5}">
                      <a16:colId xmlns:a16="http://schemas.microsoft.com/office/drawing/2014/main" val="1311541686"/>
                    </a:ext>
                  </a:extLst>
                </a:gridCol>
                <a:gridCol w="997136">
                  <a:extLst>
                    <a:ext uri="{9D8B030D-6E8A-4147-A177-3AD203B41FA5}">
                      <a16:colId xmlns:a16="http://schemas.microsoft.com/office/drawing/2014/main" val="3853306634"/>
                    </a:ext>
                  </a:extLst>
                </a:gridCol>
              </a:tblGrid>
              <a:tr h="301670">
                <a:tc>
                  <a:txBody>
                    <a:bodyPr/>
                    <a:lstStyle/>
                    <a:p>
                      <a:pPr algn="ctr"/>
                      <a:endParaRPr lang="ko-Kore-KR" altLang="en-US" sz="1600" b="0" i="0" dirty="0">
                        <a:solidFill>
                          <a:schemeClr val="bg1"/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C002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</a:rPr>
                        <a:t>E</a:t>
                      </a:r>
                      <a:endParaRPr lang="ko-Kore-KR" altLang="en-US" sz="1600" b="0" i="0" dirty="0">
                        <a:solidFill>
                          <a:schemeClr val="bg1"/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rgbClr val="EC002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</a:rPr>
                        <a:t>S</a:t>
                      </a:r>
                      <a:endParaRPr lang="ko-Kore-KR" altLang="en-US" sz="1600" b="0" i="0" dirty="0">
                        <a:solidFill>
                          <a:schemeClr val="bg1"/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rgbClr val="EC002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</a:rPr>
                        <a:t>G</a:t>
                      </a:r>
                      <a:endParaRPr lang="ko-Kore-KR" altLang="en-US" sz="1600" b="0" i="0" dirty="0">
                        <a:solidFill>
                          <a:schemeClr val="bg1"/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rgbClr val="EC002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</a:rPr>
                        <a:t>ESG</a:t>
                      </a:r>
                      <a:endParaRPr lang="ko-Kore-KR" altLang="en-US" sz="1600" b="0" i="0" dirty="0">
                        <a:solidFill>
                          <a:schemeClr val="bg1"/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00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37582"/>
                  </a:ext>
                </a:extLst>
              </a:tr>
              <a:tr h="36473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latin typeface="NanumGothic" panose="020D0604000000000000" pitchFamily="34" charset="-127"/>
                        </a:rPr>
                        <a:t>Accuracy</a:t>
                      </a:r>
                      <a:endParaRPr lang="ko-Kore-KR" altLang="en-US" sz="12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latin typeface="NanumGothic" panose="020D0604000000000000" pitchFamily="34" charset="-127"/>
                        </a:rPr>
                        <a:t>0.83</a:t>
                      </a:r>
                      <a:endParaRPr lang="ko-Kore-KR" altLang="en-US" sz="12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latin typeface="NanumGothic" panose="020D0604000000000000" pitchFamily="34" charset="-127"/>
                        </a:rPr>
                        <a:t>0.83</a:t>
                      </a:r>
                      <a:endParaRPr lang="ko-Kore-KR" altLang="en-US" sz="12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latin typeface="NanumGothic" panose="020D0604000000000000" pitchFamily="34" charset="-127"/>
                        </a:rPr>
                        <a:t>0.94</a:t>
                      </a:r>
                      <a:endParaRPr lang="ko-Kore-KR" altLang="en-US" sz="12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latin typeface="NanumGothic" panose="020D0604000000000000" pitchFamily="34" charset="-127"/>
                        </a:rPr>
                        <a:t>0.78</a:t>
                      </a:r>
                      <a:endParaRPr lang="ko-Kore-KR" altLang="en-US" sz="12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93447943"/>
                  </a:ext>
                </a:extLst>
              </a:tr>
              <a:tr h="46679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latin typeface="NanumGothic" panose="020D0604000000000000" pitchFamily="34" charset="-127"/>
                        </a:rPr>
                        <a:t>Weighted F1-score</a:t>
                      </a:r>
                      <a:endParaRPr lang="ko-Kore-KR" altLang="en-US" sz="12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latin typeface="NanumGothic" panose="020D0604000000000000" pitchFamily="34" charset="-127"/>
                        </a:rPr>
                        <a:t>0.85</a:t>
                      </a:r>
                      <a:endParaRPr lang="ko-Kore-KR" altLang="en-US" sz="12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latin typeface="NanumGothic" panose="020D0604000000000000" pitchFamily="34" charset="-127"/>
                        </a:rPr>
                        <a:t>0.84</a:t>
                      </a:r>
                      <a:endParaRPr lang="ko-Kore-KR" altLang="en-US" sz="12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latin typeface="NanumGothic" panose="020D0604000000000000" pitchFamily="34" charset="-127"/>
                        </a:rPr>
                        <a:t>0.94</a:t>
                      </a:r>
                      <a:endParaRPr lang="ko-Kore-KR" altLang="en-US" sz="12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latin typeface="NanumGothic" panose="020D0604000000000000" pitchFamily="34" charset="-127"/>
                        </a:rPr>
                        <a:t>0.75</a:t>
                      </a:r>
                      <a:endParaRPr lang="ko-Kore-KR" altLang="en-US" sz="12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46734965"/>
                  </a:ext>
                </a:extLst>
              </a:tr>
              <a:tr h="46679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latin typeface="NanumGothic" panose="020D0604000000000000" pitchFamily="34" charset="-127"/>
                        </a:rPr>
                        <a:t>Weighted Precision</a:t>
                      </a:r>
                      <a:endParaRPr lang="ko-Kore-KR" altLang="en-US" sz="12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latin typeface="NanumGothic" panose="020D0604000000000000" pitchFamily="34" charset="-127"/>
                        </a:rPr>
                        <a:t>0.88</a:t>
                      </a:r>
                      <a:endParaRPr lang="ko-Kore-KR" altLang="en-US" sz="12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latin typeface="NanumGothic" panose="020D0604000000000000" pitchFamily="34" charset="-127"/>
                        </a:rPr>
                        <a:t>0.84</a:t>
                      </a:r>
                      <a:endParaRPr lang="ko-Kore-KR" altLang="en-US" sz="12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latin typeface="NanumGothic" panose="020D0604000000000000" pitchFamily="34" charset="-127"/>
                        </a:rPr>
                        <a:t>0.95</a:t>
                      </a:r>
                      <a:endParaRPr lang="ko-Kore-KR" altLang="en-US" sz="12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latin typeface="NanumGothic" panose="020D0604000000000000" pitchFamily="34" charset="-127"/>
                        </a:rPr>
                        <a:t>0.79</a:t>
                      </a:r>
                      <a:endParaRPr lang="ko-Kore-KR" altLang="en-US" sz="12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88066895"/>
                  </a:ext>
                </a:extLst>
              </a:tr>
              <a:tr h="46679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latin typeface="NanumGothic" panose="020D0604000000000000" pitchFamily="34" charset="-127"/>
                        </a:rPr>
                        <a:t>Weighted Recall</a:t>
                      </a:r>
                      <a:endParaRPr lang="ko-Kore-KR" altLang="en-US" sz="12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latin typeface="NanumGothic" panose="020D0604000000000000" pitchFamily="34" charset="-127"/>
                        </a:rPr>
                        <a:t>0.83</a:t>
                      </a:r>
                      <a:endParaRPr lang="ko-Kore-KR" altLang="en-US" sz="12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latin typeface="NanumGothic" panose="020D0604000000000000" pitchFamily="34" charset="-127"/>
                        </a:rPr>
                        <a:t>0.83</a:t>
                      </a:r>
                      <a:endParaRPr lang="ko-Kore-KR" altLang="en-US" sz="12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latin typeface="NanumGothic" panose="020D0604000000000000" pitchFamily="34" charset="-127"/>
                        </a:rPr>
                        <a:t>0.94</a:t>
                      </a:r>
                      <a:endParaRPr lang="ko-Kore-KR" altLang="en-US" sz="12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latin typeface="NanumGothic" panose="020D0604000000000000" pitchFamily="34" charset="-127"/>
                        </a:rPr>
                        <a:t>0.78</a:t>
                      </a:r>
                      <a:endParaRPr lang="ko-Kore-KR" altLang="en-US" sz="12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20031624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FB820E14-F785-4F45-946B-795832AD96CF}"/>
              </a:ext>
            </a:extLst>
          </p:cNvPr>
          <p:cNvSpPr/>
          <p:nvPr/>
        </p:nvSpPr>
        <p:spPr>
          <a:xfrm>
            <a:off x="501465" y="6164905"/>
            <a:ext cx="6096000" cy="42319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▲ </a:t>
            </a:r>
            <a:r>
              <a:rPr lang="en-US" altLang="ko-Kore-KR" sz="1100" b="1" dirty="0">
                <a:solidFill>
                  <a:srgbClr val="EC0024"/>
                </a:solidFill>
                <a:latin typeface="NanumGothic" panose="020D0604000000000000" pitchFamily="34" charset="-127"/>
              </a:rPr>
              <a:t>ESG</a:t>
            </a:r>
            <a:r>
              <a:rPr lang="ko-KR" altLang="en-US" sz="1100" b="1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ore-KR" altLang="en-US" sz="1100" b="1" dirty="0">
                <a:solidFill>
                  <a:srgbClr val="EC0024"/>
                </a:solidFill>
                <a:latin typeface="NanumGothic" panose="020D0604000000000000" pitchFamily="34" charset="-127"/>
              </a:rPr>
              <a:t>평가</a:t>
            </a:r>
            <a:r>
              <a:rPr lang="ko-KR" altLang="en-US" sz="1100" b="1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모형 </a:t>
            </a:r>
            <a:r>
              <a:rPr lang="ko-Kore-KR" altLang="en-US" sz="1100" b="1" dirty="0">
                <a:solidFill>
                  <a:srgbClr val="EC0024"/>
                </a:solidFill>
                <a:latin typeface="NanumGothic" panose="020D0604000000000000" pitchFamily="34" charset="-127"/>
              </a:rPr>
              <a:t>모델링</a:t>
            </a:r>
            <a:r>
              <a:rPr lang="ko-KR" altLang="en-US" sz="1100" b="1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100" b="1" dirty="0" err="1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Colab</a:t>
            </a:r>
            <a:r>
              <a:rPr lang="ko-KR" altLang="en-US" sz="1100" b="1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링크</a:t>
            </a:r>
            <a:endParaRPr lang="en-US" altLang="ko-Kore-KR" sz="1100" b="1" dirty="0">
              <a:solidFill>
                <a:srgbClr val="EC0024"/>
              </a:solidFill>
              <a:latin typeface="NanumGothic" panose="020D0604000000000000" pitchFamily="34" charset="-127"/>
              <a:hlinkClick r:id="rId4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r>
              <a:rPr lang="ko-Kore-KR" altLang="en-US" sz="1000" dirty="0"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https://colab.research.google.com/drive/1_YJWiuLPzywu2JMzx5s2lR8cL7evweZ_?usp=sharing</a:t>
            </a:r>
            <a:endParaRPr lang="en-US" altLang="ko-Kore-KR" sz="1000" dirty="0">
              <a:solidFill>
                <a:schemeClr val="bg1">
                  <a:lumMod val="50000"/>
                </a:schemeClr>
              </a:solidFill>
              <a:latin typeface="NanumGothic" panose="020D0604000000000000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CF102CDB-1550-0941-A375-9D7261ECD231}"/>
              </a:ext>
            </a:extLst>
          </p:cNvPr>
          <p:cNvCxnSpPr>
            <a:cxnSpLocks/>
          </p:cNvCxnSpPr>
          <p:nvPr/>
        </p:nvCxnSpPr>
        <p:spPr>
          <a:xfrm flipV="1">
            <a:off x="7101388" y="1672639"/>
            <a:ext cx="1681181" cy="1"/>
          </a:xfrm>
          <a:prstGeom prst="line">
            <a:avLst/>
          </a:prstGeom>
          <a:ln w="31750">
            <a:solidFill>
              <a:srgbClr val="EC0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D77082B5-16B8-B04A-936E-8DC6759EB6F6}"/>
              </a:ext>
            </a:extLst>
          </p:cNvPr>
          <p:cNvCxnSpPr>
            <a:cxnSpLocks/>
          </p:cNvCxnSpPr>
          <p:nvPr/>
        </p:nvCxnSpPr>
        <p:spPr>
          <a:xfrm flipH="1">
            <a:off x="7116788" y="3292673"/>
            <a:ext cx="4573747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71D215C-66BE-DE45-8444-358283CA9216}"/>
              </a:ext>
            </a:extLst>
          </p:cNvPr>
          <p:cNvSpPr txBox="1"/>
          <p:nvPr/>
        </p:nvSpPr>
        <p:spPr>
          <a:xfrm>
            <a:off x="7370147" y="1216276"/>
            <a:ext cx="1317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평가 영역</a:t>
            </a:r>
            <a:endParaRPr lang="ko-KR" altLang="en-US" b="1" dirty="0">
              <a:solidFill>
                <a:srgbClr val="EC0024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B117B6BC-E97E-6C4B-8CAB-35E7456025BC}"/>
              </a:ext>
            </a:extLst>
          </p:cNvPr>
          <p:cNvCxnSpPr>
            <a:cxnSpLocks/>
          </p:cNvCxnSpPr>
          <p:nvPr/>
        </p:nvCxnSpPr>
        <p:spPr>
          <a:xfrm>
            <a:off x="8999651" y="1650298"/>
            <a:ext cx="2690884" cy="0"/>
          </a:xfrm>
          <a:prstGeom prst="line">
            <a:avLst/>
          </a:prstGeom>
          <a:ln w="31750">
            <a:solidFill>
              <a:srgbClr val="EC0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FC48031-3916-764C-9AEF-3C4A64D46386}"/>
              </a:ext>
            </a:extLst>
          </p:cNvPr>
          <p:cNvSpPr txBox="1"/>
          <p:nvPr/>
        </p:nvSpPr>
        <p:spPr>
          <a:xfrm>
            <a:off x="9114138" y="1209957"/>
            <a:ext cx="2690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평가를 위한 비재무지표</a:t>
            </a:r>
            <a:endParaRPr lang="ko-KR" altLang="en-US" b="1" dirty="0">
              <a:solidFill>
                <a:srgbClr val="EC0024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4C9B79F-471A-3E42-A4A5-1946FB52A071}"/>
              </a:ext>
            </a:extLst>
          </p:cNvPr>
          <p:cNvSpPr/>
          <p:nvPr/>
        </p:nvSpPr>
        <p:spPr>
          <a:xfrm>
            <a:off x="7274916" y="1871059"/>
            <a:ext cx="1204412" cy="1204412"/>
          </a:xfrm>
          <a:prstGeom prst="ellipse">
            <a:avLst/>
          </a:prstGeom>
          <a:solidFill>
            <a:srgbClr val="EC002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환경</a:t>
            </a:r>
            <a:endParaRPr kumimoji="1" lang="ko-Kore-KR" altLang="en-US" sz="1600" b="1" dirty="0">
              <a:solidFill>
                <a:schemeClr val="bg1"/>
              </a:solidFill>
              <a:latin typeface="NanumGothic" panose="020D0604000000000000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3B7AC53-AEA2-E140-B146-0DED6DBAD63C}"/>
              </a:ext>
            </a:extLst>
          </p:cNvPr>
          <p:cNvSpPr/>
          <p:nvPr/>
        </p:nvSpPr>
        <p:spPr>
          <a:xfrm>
            <a:off x="7274916" y="3531942"/>
            <a:ext cx="1204412" cy="1204412"/>
          </a:xfrm>
          <a:prstGeom prst="ellipse">
            <a:avLst/>
          </a:prstGeom>
          <a:solidFill>
            <a:srgbClr val="EC002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사회</a:t>
            </a:r>
            <a:endParaRPr kumimoji="1" lang="ko-Kore-KR" altLang="en-US" sz="1600" b="1" dirty="0">
              <a:solidFill>
                <a:schemeClr val="bg1"/>
              </a:solidFill>
              <a:latin typeface="NanumGothic" panose="020D0604000000000000" pitchFamily="34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91CC1F0-B492-7C45-9377-BA98C3ABB054}"/>
              </a:ext>
            </a:extLst>
          </p:cNvPr>
          <p:cNvSpPr/>
          <p:nvPr/>
        </p:nvSpPr>
        <p:spPr>
          <a:xfrm>
            <a:off x="7274916" y="5192825"/>
            <a:ext cx="1204412" cy="1204412"/>
          </a:xfrm>
          <a:prstGeom prst="ellipse">
            <a:avLst/>
          </a:prstGeom>
          <a:solidFill>
            <a:srgbClr val="EC002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3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지배구조</a:t>
            </a:r>
            <a:endParaRPr kumimoji="1" lang="ko-Kore-KR" altLang="en-US" sz="1300" b="1" dirty="0">
              <a:solidFill>
                <a:schemeClr val="bg1"/>
              </a:solidFill>
              <a:latin typeface="NanumGothic" panose="020D0604000000000000" pitchFamily="34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BEA56D5-6ADB-EB41-B005-661AE2EA70FF}"/>
              </a:ext>
            </a:extLst>
          </p:cNvPr>
          <p:cNvGrpSpPr/>
          <p:nvPr/>
        </p:nvGrpSpPr>
        <p:grpSpPr>
          <a:xfrm>
            <a:off x="9007635" y="1827042"/>
            <a:ext cx="2689849" cy="4624696"/>
            <a:chOff x="2141458" y="1963369"/>
            <a:chExt cx="2689849" cy="462469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6262A6B-4007-0A48-9141-1FE00BE84E4A}"/>
                </a:ext>
              </a:extLst>
            </p:cNvPr>
            <p:cNvSpPr/>
            <p:nvPr/>
          </p:nvSpPr>
          <p:spPr>
            <a:xfrm>
              <a:off x="2141459" y="1963369"/>
              <a:ext cx="2678698" cy="13783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환경 위법 지수</a:t>
              </a:r>
              <a:endParaRPr kumimoji="1" lang="ko-Kore-KR" altLang="en-US" sz="115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3A8AC26-3005-C148-8CD6-B88EA492F678}"/>
                </a:ext>
              </a:extLst>
            </p:cNvPr>
            <p:cNvSpPr/>
            <p:nvPr/>
          </p:nvSpPr>
          <p:spPr>
            <a:xfrm>
              <a:off x="2141458" y="2255547"/>
              <a:ext cx="2678698" cy="13783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재생에너지 사용 비율</a:t>
              </a:r>
              <a:endParaRPr kumimoji="1" lang="ko-Kore-KR" altLang="en-US" sz="115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04E4C39-328C-2643-BF40-551060D93D15}"/>
                </a:ext>
              </a:extLst>
            </p:cNvPr>
            <p:cNvSpPr/>
            <p:nvPr/>
          </p:nvSpPr>
          <p:spPr>
            <a:xfrm>
              <a:off x="2141458" y="2546183"/>
              <a:ext cx="2678698" cy="13783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온실가스 사용 비율</a:t>
              </a:r>
              <a:endParaRPr kumimoji="1" lang="ko-Kore-KR" altLang="en-US" sz="115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FD05456-15A9-D94E-9C2D-43BC2A1133F0}"/>
                </a:ext>
              </a:extLst>
            </p:cNvPr>
            <p:cNvSpPr/>
            <p:nvPr/>
          </p:nvSpPr>
          <p:spPr>
            <a:xfrm>
              <a:off x="2152609" y="2837833"/>
              <a:ext cx="2678698" cy="13783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환경 관련 수상 건수</a:t>
              </a:r>
              <a:endParaRPr kumimoji="1" lang="ko-Kore-KR" altLang="en-US" sz="115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862CCB6-C68D-CF46-B523-D371E8E17B3C}"/>
                </a:ext>
              </a:extLst>
            </p:cNvPr>
            <p:cNvSpPr/>
            <p:nvPr/>
          </p:nvSpPr>
          <p:spPr>
            <a:xfrm>
              <a:off x="2152609" y="3128469"/>
              <a:ext cx="2678698" cy="13783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기후 변화 대응 점수</a:t>
              </a:r>
              <a:endParaRPr kumimoji="1" lang="ko-Kore-KR" altLang="en-US" sz="115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24E4C1E-7715-1C44-B8F5-BD8FB19A7E7A}"/>
                </a:ext>
              </a:extLst>
            </p:cNvPr>
            <p:cNvSpPr/>
            <p:nvPr/>
          </p:nvSpPr>
          <p:spPr>
            <a:xfrm>
              <a:off x="2141459" y="3624252"/>
              <a:ext cx="2678698" cy="13783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평균 연봉</a:t>
              </a:r>
              <a:endParaRPr kumimoji="1" lang="ko-Kore-KR" altLang="en-US" sz="115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BD0DD497-114D-2943-81AC-5F948DB3D82B}"/>
                </a:ext>
              </a:extLst>
            </p:cNvPr>
            <p:cNvSpPr/>
            <p:nvPr/>
          </p:nvSpPr>
          <p:spPr>
            <a:xfrm>
              <a:off x="2141458" y="3916430"/>
              <a:ext cx="2678698" cy="13783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사회 봉사 지수</a:t>
              </a:r>
              <a:endParaRPr kumimoji="1" lang="ko-Kore-KR" altLang="en-US" sz="115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1300F3B-D284-B445-89F9-946BFF835C74}"/>
                </a:ext>
              </a:extLst>
            </p:cNvPr>
            <p:cNvSpPr/>
            <p:nvPr/>
          </p:nvSpPr>
          <p:spPr>
            <a:xfrm>
              <a:off x="2141458" y="4207066"/>
              <a:ext cx="2678698" cy="13783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청년 고용인원 수</a:t>
              </a:r>
              <a:endParaRPr kumimoji="1" lang="ko-Kore-KR" altLang="en-US" sz="115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9FA4E3A-D696-1B4A-A76C-218551DDA6AF}"/>
                </a:ext>
              </a:extLst>
            </p:cNvPr>
            <p:cNvSpPr/>
            <p:nvPr/>
          </p:nvSpPr>
          <p:spPr>
            <a:xfrm>
              <a:off x="2152609" y="4498716"/>
              <a:ext cx="2678698" cy="13783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장애인 고용 비율</a:t>
              </a:r>
              <a:endParaRPr kumimoji="1" lang="ko-Kore-KR" altLang="en-US" sz="115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F50E7F7A-3895-344A-8887-73965C10A18C}"/>
                </a:ext>
              </a:extLst>
            </p:cNvPr>
            <p:cNvSpPr/>
            <p:nvPr/>
          </p:nvSpPr>
          <p:spPr>
            <a:xfrm>
              <a:off x="2152609" y="4789352"/>
              <a:ext cx="2678698" cy="13783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여성 임직원 비율</a:t>
              </a:r>
              <a:endParaRPr kumimoji="1" lang="ko-Kore-KR" altLang="en-US" sz="115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5B6EDE4-AB52-624D-82D5-F51D6267C1AF}"/>
                </a:ext>
              </a:extLst>
            </p:cNvPr>
            <p:cNvSpPr/>
            <p:nvPr/>
          </p:nvSpPr>
          <p:spPr>
            <a:xfrm>
              <a:off x="2141459" y="5285135"/>
              <a:ext cx="2678698" cy="13783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이사회 독립성 비율</a:t>
              </a:r>
              <a:endParaRPr kumimoji="1" lang="ko-Kore-KR" altLang="en-US" sz="115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E5DCAC4-E324-6846-A9C0-6DA4C78E7EF0}"/>
                </a:ext>
              </a:extLst>
            </p:cNvPr>
            <p:cNvSpPr/>
            <p:nvPr/>
          </p:nvSpPr>
          <p:spPr>
            <a:xfrm>
              <a:off x="2141458" y="5577313"/>
              <a:ext cx="2678698" cy="13783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지배구조 법규 위반 점수</a:t>
              </a:r>
              <a:endParaRPr kumimoji="1" lang="ko-Kore-KR" altLang="en-US" sz="115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527775E-F1F4-E547-9D35-61D4EEF9E646}"/>
                </a:ext>
              </a:extLst>
            </p:cNvPr>
            <p:cNvSpPr/>
            <p:nvPr/>
          </p:nvSpPr>
          <p:spPr>
            <a:xfrm>
              <a:off x="2141458" y="5867949"/>
              <a:ext cx="2678698" cy="13783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지배구조 윤리성 지표 점수</a:t>
              </a:r>
              <a:endParaRPr kumimoji="1" lang="ko-Kore-KR" altLang="en-US" sz="115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61E51CA-F8B7-1343-9A8E-2EEDA7F41198}"/>
                </a:ext>
              </a:extLst>
            </p:cNvPr>
            <p:cNvSpPr/>
            <p:nvPr/>
          </p:nvSpPr>
          <p:spPr>
            <a:xfrm>
              <a:off x="2152609" y="6159599"/>
              <a:ext cx="2678698" cy="13783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관계사 매출 비중</a:t>
              </a:r>
              <a:endParaRPr kumimoji="1" lang="ko-Kore-KR" altLang="en-US" sz="115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0AFEDFA-FFE5-BF4D-B617-D9A029947957}"/>
                </a:ext>
              </a:extLst>
            </p:cNvPr>
            <p:cNvSpPr/>
            <p:nvPr/>
          </p:nvSpPr>
          <p:spPr>
            <a:xfrm>
              <a:off x="2152609" y="6450235"/>
              <a:ext cx="2678698" cy="13783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최고 경영진의 지배구조 개선 노력</a:t>
              </a:r>
              <a:endParaRPr kumimoji="1" lang="ko-Kore-KR" altLang="en-US" sz="115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endParaRPr>
            </a:p>
          </p:txBody>
        </p:sp>
      </p:grp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5EF50FEF-2065-6F4A-96A7-E7A023865005}"/>
              </a:ext>
            </a:extLst>
          </p:cNvPr>
          <p:cNvCxnSpPr>
            <a:cxnSpLocks/>
          </p:cNvCxnSpPr>
          <p:nvPr/>
        </p:nvCxnSpPr>
        <p:spPr>
          <a:xfrm flipH="1">
            <a:off x="7116788" y="4987270"/>
            <a:ext cx="4573747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41E6F666-5A44-E543-A62E-26CA85070220}"/>
              </a:ext>
            </a:extLst>
          </p:cNvPr>
          <p:cNvSpPr/>
          <p:nvPr/>
        </p:nvSpPr>
        <p:spPr>
          <a:xfrm>
            <a:off x="501465" y="2314352"/>
            <a:ext cx="5428688" cy="1347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머신러닝</a:t>
            </a:r>
            <a:r>
              <a: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기법 </a:t>
            </a:r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-US" altLang="ko-KR" sz="1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Extratree</a:t>
            </a:r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Classifier, </a:t>
            </a:r>
            <a:r>
              <a:rPr lang="en-US" altLang="ko-KR" sz="1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LightGBM</a:t>
            </a:r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을 이용해 최대 </a:t>
            </a:r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Accuracy 0.94,</a:t>
            </a:r>
            <a:r>
              <a: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최대 </a:t>
            </a:r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F1 Score 0.94</a:t>
            </a:r>
            <a:r>
              <a: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모델 제작</a:t>
            </a:r>
            <a:endParaRPr lang="en-US" altLang="ko-KR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평가 예측의 신뢰성 확보를 위해 초기 </a:t>
            </a:r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Training Set</a:t>
            </a:r>
            <a:r>
              <a: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은 한국지배구조연구원의 </a:t>
            </a:r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ESG</a:t>
            </a:r>
            <a:r>
              <a: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지표를 활용 </a:t>
            </a:r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실제 사업 시에는 </a:t>
            </a:r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SK</a:t>
            </a:r>
            <a:r>
              <a: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증권 데이터 활용 가능</a:t>
            </a:r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13C95008-6C01-DD48-8248-0979D1B2A838}"/>
              </a:ext>
            </a:extLst>
          </p:cNvPr>
          <p:cNvGrpSpPr/>
          <p:nvPr/>
        </p:nvGrpSpPr>
        <p:grpSpPr>
          <a:xfrm>
            <a:off x="2656114" y="252512"/>
            <a:ext cx="7002863" cy="307777"/>
            <a:chOff x="3000827" y="252512"/>
            <a:chExt cx="7002863" cy="307777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57A460B-9156-4B41-86DB-0075B3C35A31}"/>
                </a:ext>
              </a:extLst>
            </p:cNvPr>
            <p:cNvSpPr txBox="1"/>
            <p:nvPr/>
          </p:nvSpPr>
          <p:spPr>
            <a:xfrm>
              <a:off x="3000827" y="252512"/>
              <a:ext cx="9869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C002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Idea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58DC5D5-CA0A-DB41-ABB6-6C5185CC7AFC}"/>
                </a:ext>
              </a:extLst>
            </p:cNvPr>
            <p:cNvSpPr txBox="1"/>
            <p:nvPr/>
          </p:nvSpPr>
          <p:spPr>
            <a:xfrm>
              <a:off x="404571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Problem &amp; Needs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9B81240-0A1D-D945-8C75-795F9C367D91}"/>
                </a:ext>
              </a:extLst>
            </p:cNvPr>
            <p:cNvSpPr txBox="1"/>
            <p:nvPr/>
          </p:nvSpPr>
          <p:spPr>
            <a:xfrm>
              <a:off x="5725315" y="252512"/>
              <a:ext cx="1042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Solution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8F2EC2B-B1DD-E141-B61F-A2709E7E8504}"/>
                </a:ext>
              </a:extLst>
            </p:cNvPr>
            <p:cNvSpPr txBox="1"/>
            <p:nvPr/>
          </p:nvSpPr>
          <p:spPr>
            <a:xfrm>
              <a:off x="6825491" y="252512"/>
              <a:ext cx="14985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Business Model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DF168AF-FDBE-994D-BD1E-2EB5B02FEAC9}"/>
                </a:ext>
              </a:extLst>
            </p:cNvPr>
            <p:cNvSpPr txBox="1"/>
            <p:nvPr/>
          </p:nvSpPr>
          <p:spPr>
            <a:xfrm>
              <a:off x="838200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Growth Strategy 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1242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a14="http://schemas.microsoft.com/office/drawing/2010/main" xmlns:m="http://schemas.openxmlformats.org/officeDocument/2006/math"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6185F2F-2F92-40CF-B393-9D5EAEDEC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862" y="211315"/>
            <a:ext cx="384424" cy="29930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B06DAB7-9965-5041-A60E-34C0C78365EE}"/>
              </a:ext>
            </a:extLst>
          </p:cNvPr>
          <p:cNvGrpSpPr/>
          <p:nvPr/>
        </p:nvGrpSpPr>
        <p:grpSpPr>
          <a:xfrm>
            <a:off x="2656114" y="252512"/>
            <a:ext cx="7002863" cy="307777"/>
            <a:chOff x="3000827" y="252512"/>
            <a:chExt cx="7002863" cy="3077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FDC1A9C-515B-4E6B-9ED1-7FFCF9088BC6}"/>
                </a:ext>
              </a:extLst>
            </p:cNvPr>
            <p:cNvSpPr txBox="1"/>
            <p:nvPr/>
          </p:nvSpPr>
          <p:spPr>
            <a:xfrm>
              <a:off x="3000827" y="252512"/>
              <a:ext cx="9869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Idea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5F581D-07F2-4CAD-8AEB-EFA630906CC2}"/>
                </a:ext>
              </a:extLst>
            </p:cNvPr>
            <p:cNvSpPr txBox="1"/>
            <p:nvPr/>
          </p:nvSpPr>
          <p:spPr>
            <a:xfrm>
              <a:off x="404571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D002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Problem &amp; Needs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D0024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1329E0-1DC5-43CC-AF42-53FC46BF26F6}"/>
                </a:ext>
              </a:extLst>
            </p:cNvPr>
            <p:cNvSpPr txBox="1"/>
            <p:nvPr/>
          </p:nvSpPr>
          <p:spPr>
            <a:xfrm>
              <a:off x="5725315" y="252512"/>
              <a:ext cx="1042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Solution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3121DAC-9AB7-46F6-8BAD-BF9F4B65E53C}"/>
                </a:ext>
              </a:extLst>
            </p:cNvPr>
            <p:cNvSpPr txBox="1"/>
            <p:nvPr/>
          </p:nvSpPr>
          <p:spPr>
            <a:xfrm>
              <a:off x="6825491" y="252512"/>
              <a:ext cx="14985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Business Model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9879744-AB0F-B344-A9A5-4A8B6D9B1B04}"/>
                </a:ext>
              </a:extLst>
            </p:cNvPr>
            <p:cNvSpPr txBox="1"/>
            <p:nvPr/>
          </p:nvSpPr>
          <p:spPr>
            <a:xfrm>
              <a:off x="838200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Growth Strategy 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0B5A0C33-1592-4549-8F24-1E96E7AAA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67" y="4295173"/>
            <a:ext cx="5369203" cy="887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A98AAF2-F610-D743-A85C-F126D7AA4D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567" y="1587609"/>
            <a:ext cx="9142752" cy="422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7E7CF858-4A15-AB4B-9E40-24169D4796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567" y="3205562"/>
            <a:ext cx="7230577" cy="887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01DCF27-7943-9141-91C0-F70548D9EA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567" y="5398148"/>
            <a:ext cx="5944973" cy="6953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2F228A37-4F3B-BF4C-93E1-7E685642CA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567" y="2212699"/>
            <a:ext cx="5171550" cy="790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3D5DFE27-567A-E44B-A42C-7799B35E71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29770" y="2224209"/>
            <a:ext cx="5080076" cy="778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EDA72760-FE39-1A4F-B11A-A5DD3D751D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0351" y="4295172"/>
            <a:ext cx="4851126" cy="627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CB77B4D3-9A1F-324A-B60C-1CA47F26C1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93225" y="5262395"/>
            <a:ext cx="4738207" cy="840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CDC0F944-4C65-A34B-B9A3-3E858F7F1365}"/>
              </a:ext>
            </a:extLst>
          </p:cNvPr>
          <p:cNvSpPr/>
          <p:nvPr/>
        </p:nvSpPr>
        <p:spPr>
          <a:xfrm>
            <a:off x="3104119" y="569666"/>
            <a:ext cx="2922409" cy="26025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⦁ 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문제점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  ⦁ 필요성</a:t>
            </a:r>
            <a:r>
              <a:rPr lang="en-US" altLang="ko-KR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⦁ 절차    ⦁ 일정</a:t>
            </a:r>
            <a:endParaRPr lang="ko-KR" altLang="en-US" sz="9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모서리가 접힌 도형[F] 2">
            <a:extLst>
              <a:ext uri="{FF2B5EF4-FFF2-40B4-BE49-F238E27FC236}">
                <a16:creationId xmlns:a16="http://schemas.microsoft.com/office/drawing/2014/main" id="{1E0B7E5B-5F06-904D-AD33-27791E22AE5C}"/>
              </a:ext>
            </a:extLst>
          </p:cNvPr>
          <p:cNvSpPr/>
          <p:nvPr/>
        </p:nvSpPr>
        <p:spPr>
          <a:xfrm>
            <a:off x="12299483" y="211315"/>
            <a:ext cx="1470454" cy="1308566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문제점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필요성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안 </a:t>
            </a:r>
            <a:r>
              <a:rPr kumimoji="1" lang="ko-KR" altLang="en-US" dirty="0" err="1"/>
              <a:t>와닿음</a:t>
            </a:r>
            <a:endParaRPr kumimoji="1" lang="ko-Kore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7C5427D-5FDF-F447-91ED-0B31F710AB1D}"/>
              </a:ext>
            </a:extLst>
          </p:cNvPr>
          <p:cNvSpPr/>
          <p:nvPr/>
        </p:nvSpPr>
        <p:spPr>
          <a:xfrm>
            <a:off x="250862" y="839299"/>
            <a:ext cx="12192001" cy="41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돋움체 Medium" panose="00000600000000000000" pitchFamily="2" charset="-127"/>
              </a:rPr>
              <a:t>ESG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돋움체 Medium" panose="00000600000000000000" pitchFamily="2" charset="-127"/>
              </a:rPr>
              <a:t> 평가 기관간 지표와 방식이 달라 </a:t>
            </a:r>
            <a:r>
              <a:rPr lang="ko-KR" altLang="en-US" sz="16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돋움체 Medium" panose="00000600000000000000" pitchFamily="2" charset="-127"/>
              </a:rPr>
              <a:t>평가의 불투명성과 기준의 불확실성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돋움체 Medium" panose="00000600000000000000" pitchFamily="2" charset="-127"/>
              </a:rPr>
              <a:t>이 존재함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22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300"/>
                            </p:stCondLst>
                            <p:childTnLst>
                              <p:par>
                                <p:cTn id="4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3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6185F2F-2F92-40CF-B393-9D5EAEDEC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862" y="211315"/>
            <a:ext cx="384424" cy="29930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6DF3174-514F-C545-A39B-04D2E1C2CBFC}"/>
              </a:ext>
            </a:extLst>
          </p:cNvPr>
          <p:cNvSpPr/>
          <p:nvPr/>
        </p:nvSpPr>
        <p:spPr>
          <a:xfrm>
            <a:off x="250862" y="839299"/>
            <a:ext cx="12192001" cy="41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돋움체 Medium" panose="00000600000000000000" pitchFamily="2" charset="-127"/>
              </a:rPr>
              <a:t>ESG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돋움체 Medium" panose="00000600000000000000" pitchFamily="2" charset="-127"/>
              </a:rPr>
              <a:t> 평가 기관간 지표와 방식이 달라 </a:t>
            </a:r>
            <a:r>
              <a:rPr lang="ko-KR" altLang="en-US" sz="16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돋움체 Medium" panose="00000600000000000000" pitchFamily="2" charset="-127"/>
              </a:rPr>
              <a:t>평가의 불투명성과 기준의 불확실성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돋움체 Medium" panose="00000600000000000000" pitchFamily="2" charset="-127"/>
              </a:rPr>
              <a:t>이 존재함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KoPubWorld돋움체 Medium" panose="000006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0A6D4F9-E640-634A-84F1-7DC09D1B62D4}"/>
              </a:ext>
            </a:extLst>
          </p:cNvPr>
          <p:cNvSpPr/>
          <p:nvPr/>
        </p:nvSpPr>
        <p:spPr>
          <a:xfrm>
            <a:off x="3104119" y="569666"/>
            <a:ext cx="2922409" cy="26025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⦁ 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문제점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  ⦁ 필요성</a:t>
            </a:r>
            <a:r>
              <a:rPr lang="en-US" altLang="ko-KR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⦁ 절차    ⦁ 일정</a:t>
            </a:r>
            <a:endParaRPr lang="ko-KR" altLang="en-US" sz="9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D6D01D2-34E4-EC4E-B63C-A0BC31F64DCA}"/>
              </a:ext>
            </a:extLst>
          </p:cNvPr>
          <p:cNvGrpSpPr/>
          <p:nvPr/>
        </p:nvGrpSpPr>
        <p:grpSpPr>
          <a:xfrm>
            <a:off x="2656114" y="252512"/>
            <a:ext cx="7002863" cy="307777"/>
            <a:chOff x="3000827" y="252512"/>
            <a:chExt cx="7002863" cy="30777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0E8B0F7-5C47-0843-9618-1DEA8FC4CA91}"/>
                </a:ext>
              </a:extLst>
            </p:cNvPr>
            <p:cNvSpPr txBox="1"/>
            <p:nvPr/>
          </p:nvSpPr>
          <p:spPr>
            <a:xfrm>
              <a:off x="3000827" y="252512"/>
              <a:ext cx="9869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Idea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D4690F7-6410-1A4E-B64A-D798A1B4E49B}"/>
                </a:ext>
              </a:extLst>
            </p:cNvPr>
            <p:cNvSpPr txBox="1"/>
            <p:nvPr/>
          </p:nvSpPr>
          <p:spPr>
            <a:xfrm>
              <a:off x="404571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D002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Problem &amp; Needs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D0024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0A2E38-33FE-6E41-B178-6078287DF241}"/>
                </a:ext>
              </a:extLst>
            </p:cNvPr>
            <p:cNvSpPr txBox="1"/>
            <p:nvPr/>
          </p:nvSpPr>
          <p:spPr>
            <a:xfrm>
              <a:off x="5725315" y="252512"/>
              <a:ext cx="1042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Solution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E93E8CE-505F-DC43-95E4-330DC97B0D46}"/>
                </a:ext>
              </a:extLst>
            </p:cNvPr>
            <p:cNvSpPr txBox="1"/>
            <p:nvPr/>
          </p:nvSpPr>
          <p:spPr>
            <a:xfrm>
              <a:off x="6825491" y="252512"/>
              <a:ext cx="14985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Business Model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A688B8A-8383-0D4B-84EE-BE019B2F36F6}"/>
                </a:ext>
              </a:extLst>
            </p:cNvPr>
            <p:cNvSpPr txBox="1"/>
            <p:nvPr/>
          </p:nvSpPr>
          <p:spPr>
            <a:xfrm>
              <a:off x="838200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Growth Strategy 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aphicFrame>
        <p:nvGraphicFramePr>
          <p:cNvPr id="49" name="표 12">
            <a:extLst>
              <a:ext uri="{FF2B5EF4-FFF2-40B4-BE49-F238E27FC236}">
                <a16:creationId xmlns:a16="http://schemas.microsoft.com/office/drawing/2014/main" id="{05BDC355-C6D6-9D40-ACE7-60442FD25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551057"/>
              </p:ext>
            </p:extLst>
          </p:nvPr>
        </p:nvGraphicFramePr>
        <p:xfrm>
          <a:off x="706510" y="2232517"/>
          <a:ext cx="4674092" cy="10917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6874">
                  <a:extLst>
                    <a:ext uri="{9D8B030D-6E8A-4147-A177-3AD203B41FA5}">
                      <a16:colId xmlns:a16="http://schemas.microsoft.com/office/drawing/2014/main" val="2880417738"/>
                    </a:ext>
                  </a:extLst>
                </a:gridCol>
                <a:gridCol w="815546">
                  <a:extLst>
                    <a:ext uri="{9D8B030D-6E8A-4147-A177-3AD203B41FA5}">
                      <a16:colId xmlns:a16="http://schemas.microsoft.com/office/drawing/2014/main" val="1646120155"/>
                    </a:ext>
                  </a:extLst>
                </a:gridCol>
                <a:gridCol w="567842">
                  <a:extLst>
                    <a:ext uri="{9D8B030D-6E8A-4147-A177-3AD203B41FA5}">
                      <a16:colId xmlns:a16="http://schemas.microsoft.com/office/drawing/2014/main" val="1968169380"/>
                    </a:ext>
                  </a:extLst>
                </a:gridCol>
                <a:gridCol w="1281915">
                  <a:extLst>
                    <a:ext uri="{9D8B030D-6E8A-4147-A177-3AD203B41FA5}">
                      <a16:colId xmlns:a16="http://schemas.microsoft.com/office/drawing/2014/main" val="2225480648"/>
                    </a:ext>
                  </a:extLst>
                </a:gridCol>
                <a:gridCol w="1281915">
                  <a:extLst>
                    <a:ext uri="{9D8B030D-6E8A-4147-A177-3AD203B41FA5}">
                      <a16:colId xmlns:a16="http://schemas.microsoft.com/office/drawing/2014/main" val="1611768632"/>
                    </a:ext>
                  </a:extLst>
                </a:gridCol>
              </a:tblGrid>
              <a:tr h="232774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12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</a:rPr>
                        <a:t>기업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200" b="1" dirty="0">
                          <a:solidFill>
                            <a:schemeClr val="bg1"/>
                          </a:solidFill>
                        </a:rPr>
                        <a:t>기업</a:t>
                      </a:r>
                    </a:p>
                  </a:txBody>
                  <a:tcPr anchor="ctr">
                    <a:solidFill>
                      <a:srgbClr val="EC002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</a:rPr>
                        <a:t>MSCI</a:t>
                      </a:r>
                      <a:endParaRPr lang="ko-Kore-KR" altLang="en-US" sz="1200" b="0" i="0" dirty="0">
                        <a:solidFill>
                          <a:schemeClr val="bg1"/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i="0" dirty="0" err="1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톰슨로이터</a:t>
                      </a:r>
                      <a:endParaRPr lang="ko-Kore-KR" altLang="en-US" sz="1200" b="0" i="0" dirty="0">
                        <a:solidFill>
                          <a:schemeClr val="bg1"/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798789"/>
                  </a:ext>
                </a:extLst>
              </a:tr>
              <a:tr h="408702">
                <a:tc>
                  <a:txBody>
                    <a:bodyPr/>
                    <a:lstStyle/>
                    <a:p>
                      <a:pPr algn="ctr"/>
                      <a:endParaRPr lang="ko-Kore-KR" altLang="en-US" sz="9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i="0" dirty="0">
                          <a:latin typeface="NanumGothic" panose="020D0604000000000000" pitchFamily="34" charset="-127"/>
                        </a:rPr>
                        <a:t>SK</a:t>
                      </a:r>
                      <a:r>
                        <a:rPr lang="ko-KR" altLang="en-US" sz="9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하이닉스</a:t>
                      </a:r>
                      <a:endParaRPr lang="ko-Kore-KR" altLang="en-US" sz="9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환경</a:t>
                      </a:r>
                      <a:endParaRPr lang="ko-Kore-KR" altLang="en-US" sz="9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9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9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48333168"/>
                  </a:ext>
                </a:extLst>
              </a:tr>
              <a:tr h="408702">
                <a:tc>
                  <a:txBody>
                    <a:bodyPr/>
                    <a:lstStyle/>
                    <a:p>
                      <a:pPr algn="ctr"/>
                      <a:endParaRPr lang="ko-Kore-KR" altLang="en-US" sz="9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0" i="0" dirty="0">
                          <a:latin typeface="NanumGothic" panose="020D0604000000000000" pitchFamily="34" charset="-127"/>
                        </a:rPr>
                        <a:t>오뚜기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0" i="0" dirty="0">
                          <a:latin typeface="NanumGothic" panose="020D0604000000000000" pitchFamily="34" charset="-127"/>
                        </a:rPr>
                        <a:t>사회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9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9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0048201"/>
                  </a:ext>
                </a:extLst>
              </a:tr>
            </a:tbl>
          </a:graphicData>
        </a:graphic>
      </p:graphicFrame>
      <p:sp>
        <p:nvSpPr>
          <p:cNvPr id="50" name="직사각형 49">
            <a:extLst>
              <a:ext uri="{FF2B5EF4-FFF2-40B4-BE49-F238E27FC236}">
                <a16:creationId xmlns:a16="http://schemas.microsoft.com/office/drawing/2014/main" id="{829CB223-86B6-DD49-9ABB-F831706C90E1}"/>
              </a:ext>
            </a:extLst>
          </p:cNvPr>
          <p:cNvSpPr/>
          <p:nvPr/>
        </p:nvSpPr>
        <p:spPr>
          <a:xfrm>
            <a:off x="4450540" y="1809757"/>
            <a:ext cx="9300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05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2019</a:t>
            </a:r>
            <a:r>
              <a:rPr lang="ko-KR" altLang="en-US" sz="105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년 기준</a:t>
            </a:r>
            <a:endParaRPr lang="ko-Kore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86E8084-A16E-B44C-B3ED-76EDBD1FBE60}"/>
              </a:ext>
            </a:extLst>
          </p:cNvPr>
          <p:cNvSpPr/>
          <p:nvPr/>
        </p:nvSpPr>
        <p:spPr>
          <a:xfrm>
            <a:off x="5950113" y="1772825"/>
            <a:ext cx="58593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900" b="1" kern="100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ESG</a:t>
            </a:r>
            <a:r>
              <a:rPr lang="ko-KR" altLang="en-US" sz="900" b="1" kern="100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 평가의 표준화 필요 </a:t>
            </a:r>
            <a:r>
              <a:rPr lang="en-US" altLang="ko-KR" sz="9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:</a:t>
            </a:r>
            <a:r>
              <a:rPr lang="ko-KR" altLang="en-US" sz="9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 평가 </a:t>
            </a:r>
            <a:r>
              <a:rPr lang="ko-KR" altLang="en-US" sz="900" b="1" kern="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기관마다의</a:t>
            </a:r>
            <a:r>
              <a:rPr lang="ko-KR" altLang="en-US" sz="9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 점수 차이</a:t>
            </a:r>
            <a:endParaRPr lang="en" altLang="ko-Kore-KR" sz="900" b="1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</a:endParaRPr>
          </a:p>
          <a:p>
            <a:pPr algn="just"/>
            <a:endParaRPr lang="en" altLang="ko-Kore-KR" sz="9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</a:endParaRPr>
          </a:p>
          <a:p>
            <a:pPr algn="just"/>
            <a:r>
              <a:rPr lang="en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MSCI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는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2019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년 </a:t>
            </a:r>
            <a:r>
              <a:rPr lang="en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S(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사회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부문 평가에서 국내 식품기업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오뚜기에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최고 등급인 </a:t>
            </a:r>
            <a:r>
              <a:rPr lang="en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A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줬습니다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하지만 같은 기간 톰슨 로이터는 이 회사에 </a:t>
            </a:r>
            <a:r>
              <a:rPr lang="en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C-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등급을 부여했습니다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en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SK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하이닉스는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2019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년 </a:t>
            </a:r>
            <a:r>
              <a:rPr lang="en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MSCI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lang="en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E(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환경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부문 평가에서 </a:t>
            </a:r>
            <a:r>
              <a:rPr lang="en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C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등급을 받았지만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톰슨 로이터 평가는 </a:t>
            </a:r>
            <a:r>
              <a:rPr lang="en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B+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등급이었습니다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just"/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just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블룸버그 통신에 따르면 </a:t>
            </a:r>
            <a:r>
              <a:rPr lang="en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MIT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연구 결과 </a:t>
            </a:r>
            <a:r>
              <a:rPr lang="en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ESG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평가기관들의 동일 기업에 대한 점수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일치도는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61%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밖에 되지 않는다고 합니다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기존 신용평가 시장에서는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일치도가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99%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인 점을 고려하면 괴리가 큽니다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algn="just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국내 </a:t>
            </a:r>
            <a:r>
              <a:rPr lang="en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ESG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평가 기관 관계자는 “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평가대상인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기업들뿐만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아니라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ESG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평가 기관들에서도 평가 체계 표준화가 필요하다는 목소리가 계속 제기되고 있다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"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고 말했습니다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4660355-5105-074D-9BC3-41A575E162AC}"/>
              </a:ext>
            </a:extLst>
          </p:cNvPr>
          <p:cNvSpPr/>
          <p:nvPr/>
        </p:nvSpPr>
        <p:spPr>
          <a:xfrm>
            <a:off x="635286" y="1783754"/>
            <a:ext cx="21387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kern="100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기관 별 </a:t>
            </a:r>
            <a:r>
              <a:rPr lang="en-US" altLang="ko-KR" sz="1200" b="1" kern="100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ESG </a:t>
            </a:r>
            <a:r>
              <a:rPr lang="ko-KR" altLang="en-US" sz="1200" b="1" kern="100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평가 점수의 차이</a:t>
            </a:r>
            <a:endParaRPr lang="ko-Kore-KR" altLang="en-US" sz="1200" b="1" dirty="0">
              <a:solidFill>
                <a:srgbClr val="EC0024"/>
              </a:solidFill>
              <a:latin typeface="NanumGothic" panose="020D0604000000000000" pitchFamily="34" charset="-127"/>
            </a:endParaRPr>
          </a:p>
        </p:txBody>
      </p:sp>
      <p:pic>
        <p:nvPicPr>
          <p:cNvPr id="53" name="Picture 2">
            <a:extLst>
              <a:ext uri="{FF2B5EF4-FFF2-40B4-BE49-F238E27FC236}">
                <a16:creationId xmlns:a16="http://schemas.microsoft.com/office/drawing/2014/main" id="{33E0EE43-CC9D-2C4C-BDD7-C158A6C4F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938" y="2564588"/>
            <a:ext cx="599325" cy="27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오뚜기 - 위키백과, 우리 모두의 백과사전">
            <a:extLst>
              <a:ext uri="{FF2B5EF4-FFF2-40B4-BE49-F238E27FC236}">
                <a16:creationId xmlns:a16="http://schemas.microsoft.com/office/drawing/2014/main" id="{E02C559D-0B15-5346-8FB8-9D6571799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1732" y="2929148"/>
            <a:ext cx="367736" cy="3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수행의 시작/종료 54">
            <a:extLst>
              <a:ext uri="{FF2B5EF4-FFF2-40B4-BE49-F238E27FC236}">
                <a16:creationId xmlns:a16="http://schemas.microsoft.com/office/drawing/2014/main" id="{B2A44E51-6ED5-CD47-9F73-8853327305E1}"/>
              </a:ext>
            </a:extLst>
          </p:cNvPr>
          <p:cNvSpPr/>
          <p:nvPr/>
        </p:nvSpPr>
        <p:spPr>
          <a:xfrm>
            <a:off x="3243636" y="3043552"/>
            <a:ext cx="457364" cy="173763"/>
          </a:xfrm>
          <a:prstGeom prst="flowChartTerminator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A</a:t>
            </a:r>
            <a:endParaRPr kumimoji="1" lang="ko-Kore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</a:endParaRPr>
          </a:p>
        </p:txBody>
      </p:sp>
      <p:sp>
        <p:nvSpPr>
          <p:cNvPr id="56" name="수행의 시작/종료 55">
            <a:extLst>
              <a:ext uri="{FF2B5EF4-FFF2-40B4-BE49-F238E27FC236}">
                <a16:creationId xmlns:a16="http://schemas.microsoft.com/office/drawing/2014/main" id="{52371E66-1542-D04C-8E0F-A9F618DE4D19}"/>
              </a:ext>
            </a:extLst>
          </p:cNvPr>
          <p:cNvSpPr/>
          <p:nvPr/>
        </p:nvSpPr>
        <p:spPr>
          <a:xfrm>
            <a:off x="3243636" y="2619074"/>
            <a:ext cx="457364" cy="173763"/>
          </a:xfrm>
          <a:prstGeom prst="flowChartTermina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C</a:t>
            </a:r>
            <a:endParaRPr kumimoji="1" lang="ko-Kore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</a:endParaRPr>
          </a:p>
        </p:txBody>
      </p:sp>
      <p:sp>
        <p:nvSpPr>
          <p:cNvPr id="57" name="수행의 시작/종료 56">
            <a:extLst>
              <a:ext uri="{FF2B5EF4-FFF2-40B4-BE49-F238E27FC236}">
                <a16:creationId xmlns:a16="http://schemas.microsoft.com/office/drawing/2014/main" id="{658A1EA8-FC7D-894B-B5F5-8044C9FF6F99}"/>
              </a:ext>
            </a:extLst>
          </p:cNvPr>
          <p:cNvSpPr/>
          <p:nvPr/>
        </p:nvSpPr>
        <p:spPr>
          <a:xfrm>
            <a:off x="4499045" y="3043551"/>
            <a:ext cx="457364" cy="173763"/>
          </a:xfrm>
          <a:prstGeom prst="flowChartTermina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C-</a:t>
            </a:r>
            <a:endParaRPr kumimoji="1" lang="ko-Kore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</a:endParaRPr>
          </a:p>
        </p:txBody>
      </p:sp>
      <p:sp>
        <p:nvSpPr>
          <p:cNvPr id="58" name="수행의 시작/종료 57">
            <a:extLst>
              <a:ext uri="{FF2B5EF4-FFF2-40B4-BE49-F238E27FC236}">
                <a16:creationId xmlns:a16="http://schemas.microsoft.com/office/drawing/2014/main" id="{F33DA89D-CA35-8D47-A123-842AF44A3F8E}"/>
              </a:ext>
            </a:extLst>
          </p:cNvPr>
          <p:cNvSpPr/>
          <p:nvPr/>
        </p:nvSpPr>
        <p:spPr>
          <a:xfrm>
            <a:off x="4499045" y="2619074"/>
            <a:ext cx="457364" cy="173763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B+</a:t>
            </a:r>
            <a:endParaRPr kumimoji="1" lang="ko-Kore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</a:endParaRPr>
          </a:p>
        </p:txBody>
      </p:sp>
      <p:graphicFrame>
        <p:nvGraphicFramePr>
          <p:cNvPr id="65" name="표 5">
            <a:extLst>
              <a:ext uri="{FF2B5EF4-FFF2-40B4-BE49-F238E27FC236}">
                <a16:creationId xmlns:a16="http://schemas.microsoft.com/office/drawing/2014/main" id="{457BE6FF-6E7F-E640-8FC9-05E086474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449844"/>
              </p:ext>
            </p:extLst>
          </p:nvPr>
        </p:nvGraphicFramePr>
        <p:xfrm>
          <a:off x="706510" y="4499364"/>
          <a:ext cx="5016942" cy="10089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8471">
                  <a:extLst>
                    <a:ext uri="{9D8B030D-6E8A-4147-A177-3AD203B41FA5}">
                      <a16:colId xmlns:a16="http://schemas.microsoft.com/office/drawing/2014/main" val="469930305"/>
                    </a:ext>
                  </a:extLst>
                </a:gridCol>
                <a:gridCol w="2508471">
                  <a:extLst>
                    <a:ext uri="{9D8B030D-6E8A-4147-A177-3AD203B41FA5}">
                      <a16:colId xmlns:a16="http://schemas.microsoft.com/office/drawing/2014/main" val="2037331834"/>
                    </a:ext>
                  </a:extLst>
                </a:gridCol>
              </a:tblGrid>
              <a:tr h="187758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</a:rPr>
                        <a:t>국내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</a:rPr>
                        <a:t>해외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820234"/>
                  </a:ext>
                </a:extLst>
              </a:tr>
              <a:tr h="252545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0" i="0" dirty="0">
                          <a:latin typeface="NanumGothic" panose="020D0604000000000000" pitchFamily="34" charset="-127"/>
                        </a:rPr>
                        <a:t>한국기업지배구조연구원</a:t>
                      </a:r>
                      <a:r>
                        <a:rPr lang="en-US" altLang="ko-Kore-KR" sz="900" b="0" i="0" dirty="0">
                          <a:latin typeface="NanumGothic" panose="020D0604000000000000" pitchFamily="34" charset="-127"/>
                        </a:rPr>
                        <a:t>(KCGS</a:t>
                      </a:r>
                      <a:r>
                        <a:rPr lang="en-US" altLang="ko-KR" sz="9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  <a:endParaRPr lang="ko-Kore-KR" altLang="en-US" sz="9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0" i="0" dirty="0">
                          <a:latin typeface="NanumGothic" panose="020D0604000000000000" pitchFamily="34" charset="-127"/>
                        </a:rPr>
                        <a:t>다우존스</a:t>
                      </a:r>
                      <a:r>
                        <a:rPr lang="ko-KR" altLang="en-US" sz="9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지속가능경영지수</a:t>
                      </a:r>
                      <a:r>
                        <a:rPr lang="en-US" altLang="ko-KR" sz="900" b="0" i="0" dirty="0">
                          <a:latin typeface="NanumGothic" panose="020D0604000000000000" pitchFamily="34" charset="-127"/>
                        </a:rPr>
                        <a:t>(DJSI)</a:t>
                      </a:r>
                      <a:endParaRPr lang="ko-Kore-KR" altLang="en-US" sz="900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22231066"/>
                  </a:ext>
                </a:extLst>
              </a:tr>
              <a:tr h="2535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900" b="0" i="0" dirty="0">
                          <a:latin typeface="NanumGothic" panose="020D0604000000000000" pitchFamily="34" charset="-127"/>
                        </a:rPr>
                        <a:t>대신경제연구소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모건스탠리캐피털인터내셔널</a:t>
                      </a:r>
                      <a:r>
                        <a:rPr lang="en-US" altLang="ko-KR" sz="900" b="0" i="0" dirty="0">
                          <a:latin typeface="NanumGothic" panose="020D0604000000000000" pitchFamily="34" charset="-127"/>
                        </a:rPr>
                        <a:t>(MSCI)</a:t>
                      </a:r>
                      <a:endParaRPr lang="ko-Kore-KR" altLang="en-US" sz="9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1530346"/>
                  </a:ext>
                </a:extLst>
              </a:tr>
              <a:tr h="1564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900" b="0" i="0" dirty="0">
                          <a:latin typeface="NanumGothic" panose="020D0604000000000000" pitchFamily="34" charset="-127"/>
                        </a:rPr>
                        <a:t>서스틴베스트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0" i="0" dirty="0">
                          <a:latin typeface="NanumGothic" panose="020D0604000000000000" pitchFamily="34" charset="-127"/>
                        </a:rPr>
                        <a:t>톰슨</a:t>
                      </a:r>
                      <a:r>
                        <a:rPr lang="ko-KR" altLang="en-US" sz="9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로이터</a:t>
                      </a:r>
                      <a:endParaRPr lang="ko-Kore-KR" altLang="en-US" sz="9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391819"/>
                  </a:ext>
                </a:extLst>
              </a:tr>
            </a:tbl>
          </a:graphicData>
        </a:graphic>
      </p:graphicFrame>
      <p:sp>
        <p:nvSpPr>
          <p:cNvPr id="66" name="직사각형 65">
            <a:extLst>
              <a:ext uri="{FF2B5EF4-FFF2-40B4-BE49-F238E27FC236}">
                <a16:creationId xmlns:a16="http://schemas.microsoft.com/office/drawing/2014/main" id="{F9CB790D-9D8B-5944-9AE8-7F74056450CA}"/>
              </a:ext>
            </a:extLst>
          </p:cNvPr>
          <p:cNvSpPr/>
          <p:nvPr/>
        </p:nvSpPr>
        <p:spPr>
          <a:xfrm>
            <a:off x="5950113" y="4143763"/>
            <a:ext cx="5859338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7470" marR="63500" algn="just" latinLnBrk="1">
              <a:spcAft>
                <a:spcPts val="800"/>
              </a:spcAft>
            </a:pPr>
            <a:r>
              <a:rPr lang="ko-KR" altLang="en-US" sz="900" b="1" kern="100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공통 기준이 없는 </a:t>
            </a:r>
            <a:r>
              <a:rPr lang="en-US" altLang="ko-KR" sz="900" b="1" kern="100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ESG </a:t>
            </a:r>
            <a:r>
              <a:rPr lang="ko-KR" altLang="en-US" sz="900" b="1" kern="100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평가 </a:t>
            </a:r>
            <a:r>
              <a:rPr lang="en-US" altLang="ko-KR" sz="9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:</a:t>
            </a:r>
            <a:r>
              <a:rPr lang="ko-KR" altLang="en-US" sz="9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 국내외 </a:t>
            </a:r>
            <a:r>
              <a:rPr lang="en-US" altLang="ko-KR" sz="9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ESG </a:t>
            </a:r>
            <a:r>
              <a:rPr lang="ko-KR" altLang="en-US" sz="9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평가 현황</a:t>
            </a:r>
            <a:endParaRPr lang="en-US" altLang="ko-KR" sz="900" b="1" kern="1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Times New Roman" panose="02020603050405020304" pitchFamily="18" charset="0"/>
            </a:endParaRPr>
          </a:p>
          <a:p>
            <a:pPr marL="77470" marR="63500" algn="just" latinLnBrk="1">
              <a:spcAft>
                <a:spcPts val="800"/>
              </a:spcAft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국내에서 </a:t>
            </a:r>
            <a:r>
              <a:rPr lang="en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ESG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평가하고 등급을 매기는 기관은 한국기업지배구조연구원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KCGS),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대신경제연구소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서스틴베스트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등이 있습니다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해외의 경우 대표적으로 다우존스 지속가능경영지수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DJSI),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모건스탠리캐피털인터내셔널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MSCI),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톰슨 로이터 등이 꼽힙니다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marL="77470" marR="63500" algn="just" latinLnBrk="1">
              <a:spcAft>
                <a:spcPts val="800"/>
              </a:spcAft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이들 평가 기관은 대부분 </a:t>
            </a:r>
            <a:r>
              <a:rPr lang="en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ESG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등급이 필요한 기업에 평가항목 질의서를 보낸 뒤 답변을 근거로 등급을 결정하는 것으로 알려졌습니다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 과정에서 공통 기준이 없는 만큼 평가는 다를 수밖에 없습니다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marL="77470" marR="63500" algn="just" latinLnBrk="1">
              <a:spcAft>
                <a:spcPts val="800"/>
              </a:spcAft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대기업 한 관계자는 “</a:t>
            </a:r>
            <a:r>
              <a:rPr lang="en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ESG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평가 기관마다 기준에 맞게 자료를 제출하고 있지만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기준이 다르다 보니 등급 차이도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빈번하다”라며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“실무에선 중복 업무가 발생하기도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한다”라고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말합니다</a:t>
            </a:r>
            <a:r>
              <a:rPr lang="en-US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B22F589-F886-8B4C-9109-B92FB6142809}"/>
              </a:ext>
            </a:extLst>
          </p:cNvPr>
          <p:cNvSpPr/>
          <p:nvPr/>
        </p:nvSpPr>
        <p:spPr>
          <a:xfrm>
            <a:off x="635286" y="4005263"/>
            <a:ext cx="16193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kern="100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국내외</a:t>
            </a:r>
            <a:r>
              <a:rPr lang="en-US" altLang="ko-KR" sz="1200" b="1" kern="100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 ESG </a:t>
            </a:r>
            <a:r>
              <a:rPr lang="ko-KR" altLang="en-US" sz="1200" b="1" kern="100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평가 기관</a:t>
            </a:r>
            <a:endParaRPr lang="ko-Kore-KR" altLang="en-US" sz="1200" b="1" dirty="0">
              <a:solidFill>
                <a:srgbClr val="EC0024"/>
              </a:solidFill>
              <a:latin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465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6185F2F-2F92-40CF-B393-9D5EAEDEC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862" y="211315"/>
            <a:ext cx="384424" cy="29930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6DF3174-514F-C545-A39B-04D2E1C2CBFC}"/>
              </a:ext>
            </a:extLst>
          </p:cNvPr>
          <p:cNvSpPr/>
          <p:nvPr/>
        </p:nvSpPr>
        <p:spPr>
          <a:xfrm>
            <a:off x="250862" y="839299"/>
            <a:ext cx="12192001" cy="41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돋움체 Medium" panose="00000600000000000000" pitchFamily="2" charset="-127"/>
              </a:rPr>
              <a:t>ESG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돋움체 Medium" panose="00000600000000000000" pitchFamily="2" charset="-127"/>
              </a:rPr>
              <a:t> 평가 기관간 지표와 방식이 달라 </a:t>
            </a:r>
            <a:r>
              <a:rPr lang="ko-KR" altLang="en-US" sz="16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돋움체 Medium" panose="00000600000000000000" pitchFamily="2" charset="-127"/>
              </a:rPr>
              <a:t>평가의 불투명성과 기준의 불확실성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돋움체 Medium" panose="00000600000000000000" pitchFamily="2" charset="-127"/>
              </a:rPr>
              <a:t>이 존재함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KoPubWorld돋움체 Medium" panose="000006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0A6D4F9-E640-634A-84F1-7DC09D1B62D4}"/>
              </a:ext>
            </a:extLst>
          </p:cNvPr>
          <p:cNvSpPr/>
          <p:nvPr/>
        </p:nvSpPr>
        <p:spPr>
          <a:xfrm>
            <a:off x="3104119" y="569666"/>
            <a:ext cx="2922409" cy="26025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⦁ 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문제점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  ⦁ 필요성</a:t>
            </a:r>
            <a:r>
              <a:rPr lang="en-US" altLang="ko-KR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9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⦁ 절차    ⦁ 일정</a:t>
            </a:r>
            <a:endParaRPr lang="ko-KR" altLang="en-US" sz="9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D6D01D2-34E4-EC4E-B63C-A0BC31F64DCA}"/>
              </a:ext>
            </a:extLst>
          </p:cNvPr>
          <p:cNvGrpSpPr/>
          <p:nvPr/>
        </p:nvGrpSpPr>
        <p:grpSpPr>
          <a:xfrm>
            <a:off x="2656114" y="252512"/>
            <a:ext cx="7002863" cy="307777"/>
            <a:chOff x="3000827" y="252512"/>
            <a:chExt cx="7002863" cy="30777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0E8B0F7-5C47-0843-9618-1DEA8FC4CA91}"/>
                </a:ext>
              </a:extLst>
            </p:cNvPr>
            <p:cNvSpPr txBox="1"/>
            <p:nvPr/>
          </p:nvSpPr>
          <p:spPr>
            <a:xfrm>
              <a:off x="3000827" y="252512"/>
              <a:ext cx="9869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Idea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D4690F7-6410-1A4E-B64A-D798A1B4E49B}"/>
                </a:ext>
              </a:extLst>
            </p:cNvPr>
            <p:cNvSpPr txBox="1"/>
            <p:nvPr/>
          </p:nvSpPr>
          <p:spPr>
            <a:xfrm>
              <a:off x="404571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D0024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Problem &amp; Needs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D0024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0A2E38-33FE-6E41-B178-6078287DF241}"/>
                </a:ext>
              </a:extLst>
            </p:cNvPr>
            <p:cNvSpPr txBox="1"/>
            <p:nvPr/>
          </p:nvSpPr>
          <p:spPr>
            <a:xfrm>
              <a:off x="5725315" y="252512"/>
              <a:ext cx="1042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Solution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E93E8CE-505F-DC43-95E4-330DC97B0D46}"/>
                </a:ext>
              </a:extLst>
            </p:cNvPr>
            <p:cNvSpPr txBox="1"/>
            <p:nvPr/>
          </p:nvSpPr>
          <p:spPr>
            <a:xfrm>
              <a:off x="6825491" y="252512"/>
              <a:ext cx="14985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Business Model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A688B8A-8383-0D4B-84EE-BE019B2F36F6}"/>
                </a:ext>
              </a:extLst>
            </p:cNvPr>
            <p:cNvSpPr txBox="1"/>
            <p:nvPr/>
          </p:nvSpPr>
          <p:spPr>
            <a:xfrm>
              <a:off x="838200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Growth Strategy 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aphicFrame>
        <p:nvGraphicFramePr>
          <p:cNvPr id="49" name="표 12">
            <a:extLst>
              <a:ext uri="{FF2B5EF4-FFF2-40B4-BE49-F238E27FC236}">
                <a16:creationId xmlns:a16="http://schemas.microsoft.com/office/drawing/2014/main" id="{05BDC355-C6D6-9D40-ACE7-60442FD25F9E}"/>
              </a:ext>
            </a:extLst>
          </p:cNvPr>
          <p:cNvGraphicFramePr>
            <a:graphicFrameLocks noGrp="1"/>
          </p:cNvGraphicFramePr>
          <p:nvPr/>
        </p:nvGraphicFramePr>
        <p:xfrm>
          <a:off x="706510" y="2232517"/>
          <a:ext cx="4674092" cy="10917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6874">
                  <a:extLst>
                    <a:ext uri="{9D8B030D-6E8A-4147-A177-3AD203B41FA5}">
                      <a16:colId xmlns:a16="http://schemas.microsoft.com/office/drawing/2014/main" val="2880417738"/>
                    </a:ext>
                  </a:extLst>
                </a:gridCol>
                <a:gridCol w="815546">
                  <a:extLst>
                    <a:ext uri="{9D8B030D-6E8A-4147-A177-3AD203B41FA5}">
                      <a16:colId xmlns:a16="http://schemas.microsoft.com/office/drawing/2014/main" val="1646120155"/>
                    </a:ext>
                  </a:extLst>
                </a:gridCol>
                <a:gridCol w="567842">
                  <a:extLst>
                    <a:ext uri="{9D8B030D-6E8A-4147-A177-3AD203B41FA5}">
                      <a16:colId xmlns:a16="http://schemas.microsoft.com/office/drawing/2014/main" val="1968169380"/>
                    </a:ext>
                  </a:extLst>
                </a:gridCol>
                <a:gridCol w="1281915">
                  <a:extLst>
                    <a:ext uri="{9D8B030D-6E8A-4147-A177-3AD203B41FA5}">
                      <a16:colId xmlns:a16="http://schemas.microsoft.com/office/drawing/2014/main" val="2225480648"/>
                    </a:ext>
                  </a:extLst>
                </a:gridCol>
                <a:gridCol w="1281915">
                  <a:extLst>
                    <a:ext uri="{9D8B030D-6E8A-4147-A177-3AD203B41FA5}">
                      <a16:colId xmlns:a16="http://schemas.microsoft.com/office/drawing/2014/main" val="1611768632"/>
                    </a:ext>
                  </a:extLst>
                </a:gridCol>
              </a:tblGrid>
              <a:tr h="232774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12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</a:rPr>
                        <a:t>기업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200" b="1" dirty="0">
                          <a:solidFill>
                            <a:schemeClr val="bg1"/>
                          </a:solidFill>
                        </a:rPr>
                        <a:t>기업</a:t>
                      </a:r>
                    </a:p>
                  </a:txBody>
                  <a:tcPr anchor="ctr">
                    <a:solidFill>
                      <a:srgbClr val="EC002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</a:rPr>
                        <a:t>MSCI</a:t>
                      </a:r>
                      <a:endParaRPr lang="ko-Kore-KR" altLang="en-US" sz="1200" b="0" i="0" dirty="0">
                        <a:solidFill>
                          <a:schemeClr val="bg1"/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i="0" dirty="0" err="1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톰슨로이터</a:t>
                      </a:r>
                      <a:endParaRPr lang="ko-Kore-KR" altLang="en-US" sz="1200" b="0" i="0" dirty="0">
                        <a:solidFill>
                          <a:schemeClr val="bg1"/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798789"/>
                  </a:ext>
                </a:extLst>
              </a:tr>
              <a:tr h="408702">
                <a:tc>
                  <a:txBody>
                    <a:bodyPr/>
                    <a:lstStyle/>
                    <a:p>
                      <a:pPr algn="ctr"/>
                      <a:endParaRPr lang="ko-Kore-KR" altLang="en-US" sz="9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i="0" dirty="0">
                          <a:latin typeface="NanumGothic" panose="020D0604000000000000" pitchFamily="34" charset="-127"/>
                        </a:rPr>
                        <a:t>SK</a:t>
                      </a:r>
                      <a:r>
                        <a:rPr lang="ko-KR" altLang="en-US" sz="9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하이닉스</a:t>
                      </a:r>
                      <a:endParaRPr lang="ko-Kore-KR" altLang="en-US" sz="9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환경</a:t>
                      </a:r>
                      <a:endParaRPr lang="ko-Kore-KR" altLang="en-US" sz="9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9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9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48333168"/>
                  </a:ext>
                </a:extLst>
              </a:tr>
              <a:tr h="408702">
                <a:tc>
                  <a:txBody>
                    <a:bodyPr/>
                    <a:lstStyle/>
                    <a:p>
                      <a:pPr algn="ctr"/>
                      <a:endParaRPr lang="ko-Kore-KR" altLang="en-US" sz="9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0" i="0" dirty="0">
                          <a:latin typeface="NanumGothic" panose="020D0604000000000000" pitchFamily="34" charset="-127"/>
                        </a:rPr>
                        <a:t>오뚜기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0" i="0" dirty="0">
                          <a:latin typeface="NanumGothic" panose="020D0604000000000000" pitchFamily="34" charset="-127"/>
                        </a:rPr>
                        <a:t>사회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9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9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0048201"/>
                  </a:ext>
                </a:extLst>
              </a:tr>
            </a:tbl>
          </a:graphicData>
        </a:graphic>
      </p:graphicFrame>
      <p:sp>
        <p:nvSpPr>
          <p:cNvPr id="50" name="직사각형 49">
            <a:extLst>
              <a:ext uri="{FF2B5EF4-FFF2-40B4-BE49-F238E27FC236}">
                <a16:creationId xmlns:a16="http://schemas.microsoft.com/office/drawing/2014/main" id="{829CB223-86B6-DD49-9ABB-F831706C90E1}"/>
              </a:ext>
            </a:extLst>
          </p:cNvPr>
          <p:cNvSpPr/>
          <p:nvPr/>
        </p:nvSpPr>
        <p:spPr>
          <a:xfrm>
            <a:off x="4450540" y="1809757"/>
            <a:ext cx="9300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05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2019</a:t>
            </a:r>
            <a:r>
              <a:rPr lang="ko-KR" altLang="en-US" sz="105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년 기준</a:t>
            </a:r>
            <a:endParaRPr lang="ko-Kore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86E8084-A16E-B44C-B3ED-76EDBD1FBE60}"/>
              </a:ext>
            </a:extLst>
          </p:cNvPr>
          <p:cNvSpPr/>
          <p:nvPr/>
        </p:nvSpPr>
        <p:spPr>
          <a:xfrm>
            <a:off x="5950113" y="1772825"/>
            <a:ext cx="58593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900" b="1" kern="100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ESG</a:t>
            </a:r>
            <a:r>
              <a:rPr lang="ko-KR" altLang="en-US" sz="900" b="1" kern="100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 평가의 표준화 필요 </a:t>
            </a:r>
            <a:r>
              <a:rPr lang="en-US" altLang="ko-KR" sz="9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:</a:t>
            </a:r>
            <a:r>
              <a:rPr lang="ko-KR" altLang="en-US" sz="9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 평가 </a:t>
            </a:r>
            <a:r>
              <a:rPr lang="ko-KR" altLang="en-US" sz="900" b="1" kern="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기관마다의</a:t>
            </a:r>
            <a:r>
              <a:rPr lang="ko-KR" altLang="en-US" sz="9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 점수 차이</a:t>
            </a:r>
            <a:endParaRPr lang="en" altLang="ko-Kore-KR" sz="900" b="1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</a:endParaRPr>
          </a:p>
          <a:p>
            <a:pPr algn="just"/>
            <a:endParaRPr lang="en" altLang="ko-Kore-KR" sz="9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</a:endParaRPr>
          </a:p>
          <a:p>
            <a:pPr algn="just"/>
            <a:r>
              <a:rPr lang="en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MSCI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는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2019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년 </a:t>
            </a:r>
            <a:r>
              <a:rPr lang="en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S(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사회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부문 평가에서 국내 식품기업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오뚜기에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최고 등급인 </a:t>
            </a:r>
            <a:r>
              <a:rPr lang="en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A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줬습니다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하지만 같은 기간 톰슨 로이터는 이 회사에 </a:t>
            </a:r>
            <a:r>
              <a:rPr lang="en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C-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등급을 부여했습니다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en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SK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하이닉스는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2019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년 </a:t>
            </a:r>
            <a:r>
              <a:rPr lang="en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MSCI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lang="en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E(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환경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부문 평가에서 </a:t>
            </a:r>
            <a:r>
              <a:rPr lang="en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C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등급을 받았지만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톰슨 로이터 평가는 </a:t>
            </a:r>
            <a:r>
              <a:rPr lang="en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B+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등급이었습니다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just"/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just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블룸버그 통신에 따르면 </a:t>
            </a:r>
            <a:r>
              <a:rPr lang="en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MIT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연구 결과 </a:t>
            </a:r>
            <a:r>
              <a:rPr lang="en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ESG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평가기관들의 동일 기업에 대한 점수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일치도는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61%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밖에 되지 않는다고 합니다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기존 신용평가 시장에서는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일치도가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99%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인 점을 고려하면 괴리가 큽니다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algn="just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국내 </a:t>
            </a:r>
            <a:r>
              <a:rPr lang="en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ESG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평가 기관 관계자는 “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평가대상인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기업들뿐만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아니라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ESG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평가 기관들에서도 평가 체계 표준화가 필요하다는 목소리가 계속 제기되고 있다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"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고 말했습니다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4660355-5105-074D-9BC3-41A575E162AC}"/>
              </a:ext>
            </a:extLst>
          </p:cNvPr>
          <p:cNvSpPr/>
          <p:nvPr/>
        </p:nvSpPr>
        <p:spPr>
          <a:xfrm>
            <a:off x="635286" y="1783754"/>
            <a:ext cx="21387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kern="100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기관 별 </a:t>
            </a:r>
            <a:r>
              <a:rPr lang="en-US" altLang="ko-KR" sz="1200" b="1" kern="100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ESG </a:t>
            </a:r>
            <a:r>
              <a:rPr lang="ko-KR" altLang="en-US" sz="1200" b="1" kern="100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평가 점수의 차이</a:t>
            </a:r>
            <a:endParaRPr lang="ko-Kore-KR" altLang="en-US" sz="1200" b="1" dirty="0">
              <a:solidFill>
                <a:srgbClr val="EC0024"/>
              </a:solidFill>
              <a:latin typeface="NanumGothic" panose="020D0604000000000000" pitchFamily="34" charset="-127"/>
            </a:endParaRPr>
          </a:p>
        </p:txBody>
      </p:sp>
      <p:pic>
        <p:nvPicPr>
          <p:cNvPr id="53" name="Picture 2">
            <a:extLst>
              <a:ext uri="{FF2B5EF4-FFF2-40B4-BE49-F238E27FC236}">
                <a16:creationId xmlns:a16="http://schemas.microsoft.com/office/drawing/2014/main" id="{33E0EE43-CC9D-2C4C-BDD7-C158A6C4F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938" y="2564588"/>
            <a:ext cx="599325" cy="27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오뚜기 - 위키백과, 우리 모두의 백과사전">
            <a:extLst>
              <a:ext uri="{FF2B5EF4-FFF2-40B4-BE49-F238E27FC236}">
                <a16:creationId xmlns:a16="http://schemas.microsoft.com/office/drawing/2014/main" id="{E02C559D-0B15-5346-8FB8-9D6571799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1732" y="2929148"/>
            <a:ext cx="367736" cy="3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수행의 시작/종료 54">
            <a:extLst>
              <a:ext uri="{FF2B5EF4-FFF2-40B4-BE49-F238E27FC236}">
                <a16:creationId xmlns:a16="http://schemas.microsoft.com/office/drawing/2014/main" id="{B2A44E51-6ED5-CD47-9F73-8853327305E1}"/>
              </a:ext>
            </a:extLst>
          </p:cNvPr>
          <p:cNvSpPr/>
          <p:nvPr/>
        </p:nvSpPr>
        <p:spPr>
          <a:xfrm>
            <a:off x="3243636" y="3043552"/>
            <a:ext cx="457364" cy="173763"/>
          </a:xfrm>
          <a:prstGeom prst="flowChartTerminator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A</a:t>
            </a:r>
            <a:endParaRPr kumimoji="1" lang="ko-Kore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</a:endParaRPr>
          </a:p>
        </p:txBody>
      </p:sp>
      <p:sp>
        <p:nvSpPr>
          <p:cNvPr id="56" name="수행의 시작/종료 55">
            <a:extLst>
              <a:ext uri="{FF2B5EF4-FFF2-40B4-BE49-F238E27FC236}">
                <a16:creationId xmlns:a16="http://schemas.microsoft.com/office/drawing/2014/main" id="{52371E66-1542-D04C-8E0F-A9F618DE4D19}"/>
              </a:ext>
            </a:extLst>
          </p:cNvPr>
          <p:cNvSpPr/>
          <p:nvPr/>
        </p:nvSpPr>
        <p:spPr>
          <a:xfrm>
            <a:off x="3243636" y="2619074"/>
            <a:ext cx="457364" cy="173763"/>
          </a:xfrm>
          <a:prstGeom prst="flowChartTermina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C</a:t>
            </a:r>
            <a:endParaRPr kumimoji="1" lang="ko-Kore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</a:endParaRPr>
          </a:p>
        </p:txBody>
      </p:sp>
      <p:sp>
        <p:nvSpPr>
          <p:cNvPr id="57" name="수행의 시작/종료 56">
            <a:extLst>
              <a:ext uri="{FF2B5EF4-FFF2-40B4-BE49-F238E27FC236}">
                <a16:creationId xmlns:a16="http://schemas.microsoft.com/office/drawing/2014/main" id="{658A1EA8-FC7D-894B-B5F5-8044C9FF6F99}"/>
              </a:ext>
            </a:extLst>
          </p:cNvPr>
          <p:cNvSpPr/>
          <p:nvPr/>
        </p:nvSpPr>
        <p:spPr>
          <a:xfrm>
            <a:off x="4499045" y="3043551"/>
            <a:ext cx="457364" cy="173763"/>
          </a:xfrm>
          <a:prstGeom prst="flowChartTermina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C-</a:t>
            </a:r>
            <a:endParaRPr kumimoji="1" lang="ko-Kore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</a:endParaRPr>
          </a:p>
        </p:txBody>
      </p:sp>
      <p:sp>
        <p:nvSpPr>
          <p:cNvPr id="58" name="수행의 시작/종료 57">
            <a:extLst>
              <a:ext uri="{FF2B5EF4-FFF2-40B4-BE49-F238E27FC236}">
                <a16:creationId xmlns:a16="http://schemas.microsoft.com/office/drawing/2014/main" id="{F33DA89D-CA35-8D47-A123-842AF44A3F8E}"/>
              </a:ext>
            </a:extLst>
          </p:cNvPr>
          <p:cNvSpPr/>
          <p:nvPr/>
        </p:nvSpPr>
        <p:spPr>
          <a:xfrm>
            <a:off x="4499045" y="2619074"/>
            <a:ext cx="457364" cy="173763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B+</a:t>
            </a:r>
            <a:endParaRPr kumimoji="1" lang="ko-Kore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</a:endParaRPr>
          </a:p>
        </p:txBody>
      </p:sp>
      <p:graphicFrame>
        <p:nvGraphicFramePr>
          <p:cNvPr id="65" name="표 5">
            <a:extLst>
              <a:ext uri="{FF2B5EF4-FFF2-40B4-BE49-F238E27FC236}">
                <a16:creationId xmlns:a16="http://schemas.microsoft.com/office/drawing/2014/main" id="{457BE6FF-6E7F-E640-8FC9-05E086474626}"/>
              </a:ext>
            </a:extLst>
          </p:cNvPr>
          <p:cNvGraphicFramePr>
            <a:graphicFrameLocks noGrp="1"/>
          </p:cNvGraphicFramePr>
          <p:nvPr/>
        </p:nvGraphicFramePr>
        <p:xfrm>
          <a:off x="706510" y="4499364"/>
          <a:ext cx="5016942" cy="10089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8471">
                  <a:extLst>
                    <a:ext uri="{9D8B030D-6E8A-4147-A177-3AD203B41FA5}">
                      <a16:colId xmlns:a16="http://schemas.microsoft.com/office/drawing/2014/main" val="469930305"/>
                    </a:ext>
                  </a:extLst>
                </a:gridCol>
                <a:gridCol w="2508471">
                  <a:extLst>
                    <a:ext uri="{9D8B030D-6E8A-4147-A177-3AD203B41FA5}">
                      <a16:colId xmlns:a16="http://schemas.microsoft.com/office/drawing/2014/main" val="2037331834"/>
                    </a:ext>
                  </a:extLst>
                </a:gridCol>
              </a:tblGrid>
              <a:tr h="187758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</a:rPr>
                        <a:t>국내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</a:rPr>
                        <a:t>해외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820234"/>
                  </a:ext>
                </a:extLst>
              </a:tr>
              <a:tr h="252545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0" i="0" dirty="0">
                          <a:latin typeface="NanumGothic" panose="020D0604000000000000" pitchFamily="34" charset="-127"/>
                        </a:rPr>
                        <a:t>한국기업지배구조연구원</a:t>
                      </a:r>
                      <a:r>
                        <a:rPr lang="en-US" altLang="ko-Kore-KR" sz="900" b="0" i="0" dirty="0">
                          <a:latin typeface="NanumGothic" panose="020D0604000000000000" pitchFamily="34" charset="-127"/>
                        </a:rPr>
                        <a:t>(KCGS</a:t>
                      </a:r>
                      <a:r>
                        <a:rPr lang="en-US" altLang="ko-KR" sz="9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  <a:endParaRPr lang="ko-Kore-KR" altLang="en-US" sz="9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0" i="0" dirty="0">
                          <a:latin typeface="NanumGothic" panose="020D0604000000000000" pitchFamily="34" charset="-127"/>
                        </a:rPr>
                        <a:t>다우존스</a:t>
                      </a:r>
                      <a:r>
                        <a:rPr lang="ko-KR" altLang="en-US" sz="9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지속가능경영지수</a:t>
                      </a:r>
                      <a:r>
                        <a:rPr lang="en-US" altLang="ko-KR" sz="900" b="0" i="0" dirty="0">
                          <a:latin typeface="NanumGothic" panose="020D0604000000000000" pitchFamily="34" charset="-127"/>
                        </a:rPr>
                        <a:t>(DJSI)</a:t>
                      </a:r>
                      <a:endParaRPr lang="ko-Kore-KR" altLang="en-US" sz="900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22231066"/>
                  </a:ext>
                </a:extLst>
              </a:tr>
              <a:tr h="2535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900" b="0" i="0" dirty="0">
                          <a:latin typeface="NanumGothic" panose="020D0604000000000000" pitchFamily="34" charset="-127"/>
                        </a:rPr>
                        <a:t>대신경제연구소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모건스탠리캐피털인터내셔널</a:t>
                      </a:r>
                      <a:r>
                        <a:rPr lang="en-US" altLang="ko-KR" sz="900" b="0" i="0" dirty="0">
                          <a:latin typeface="NanumGothic" panose="020D0604000000000000" pitchFamily="34" charset="-127"/>
                        </a:rPr>
                        <a:t>(MSCI)</a:t>
                      </a:r>
                      <a:endParaRPr lang="ko-Kore-KR" altLang="en-US" sz="9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1530346"/>
                  </a:ext>
                </a:extLst>
              </a:tr>
              <a:tr h="1564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900" b="0" i="0" dirty="0">
                          <a:latin typeface="NanumGothic" panose="020D0604000000000000" pitchFamily="34" charset="-127"/>
                        </a:rPr>
                        <a:t>서스틴베스트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0" i="0" dirty="0">
                          <a:latin typeface="NanumGothic" panose="020D0604000000000000" pitchFamily="34" charset="-127"/>
                        </a:rPr>
                        <a:t>톰슨</a:t>
                      </a:r>
                      <a:r>
                        <a:rPr lang="ko-KR" altLang="en-US" sz="9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로이터</a:t>
                      </a:r>
                      <a:endParaRPr lang="ko-Kore-KR" altLang="en-US" sz="9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391819"/>
                  </a:ext>
                </a:extLst>
              </a:tr>
            </a:tbl>
          </a:graphicData>
        </a:graphic>
      </p:graphicFrame>
      <p:sp>
        <p:nvSpPr>
          <p:cNvPr id="66" name="직사각형 65">
            <a:extLst>
              <a:ext uri="{FF2B5EF4-FFF2-40B4-BE49-F238E27FC236}">
                <a16:creationId xmlns:a16="http://schemas.microsoft.com/office/drawing/2014/main" id="{F9CB790D-9D8B-5944-9AE8-7F74056450CA}"/>
              </a:ext>
            </a:extLst>
          </p:cNvPr>
          <p:cNvSpPr/>
          <p:nvPr/>
        </p:nvSpPr>
        <p:spPr>
          <a:xfrm>
            <a:off x="5950113" y="4143763"/>
            <a:ext cx="5859338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7470" marR="63500" algn="just" latinLnBrk="1">
              <a:spcAft>
                <a:spcPts val="800"/>
              </a:spcAft>
            </a:pPr>
            <a:r>
              <a:rPr lang="ko-KR" altLang="en-US" sz="900" b="1" kern="100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공통 기준이 없는 </a:t>
            </a:r>
            <a:r>
              <a:rPr lang="en-US" altLang="ko-KR" sz="900" b="1" kern="100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ESG </a:t>
            </a:r>
            <a:r>
              <a:rPr lang="ko-KR" altLang="en-US" sz="900" b="1" kern="100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평가 </a:t>
            </a:r>
            <a:r>
              <a:rPr lang="en-US" altLang="ko-KR" sz="9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:</a:t>
            </a:r>
            <a:r>
              <a:rPr lang="ko-KR" altLang="en-US" sz="9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 국내외 </a:t>
            </a:r>
            <a:r>
              <a:rPr lang="en-US" altLang="ko-KR" sz="9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ESG </a:t>
            </a:r>
            <a:r>
              <a:rPr lang="ko-KR" altLang="en-US" sz="9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평가 현황</a:t>
            </a:r>
            <a:endParaRPr lang="en-US" altLang="ko-KR" sz="900" b="1" kern="1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Times New Roman" panose="02020603050405020304" pitchFamily="18" charset="0"/>
            </a:endParaRPr>
          </a:p>
          <a:p>
            <a:pPr marL="77470" marR="63500" algn="just" latinLnBrk="1">
              <a:spcAft>
                <a:spcPts val="800"/>
              </a:spcAft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국내에서 </a:t>
            </a:r>
            <a:r>
              <a:rPr lang="en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ESG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평가하고 등급을 매기는 기관은 한국기업지배구조연구원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KCGS),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대신경제연구소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서스틴베스트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등이 있습니다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해외의 경우 대표적으로 다우존스 지속가능경영지수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DJSI),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모건스탠리캐피털인터내셔널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MSCI),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톰슨 로이터 등이 꼽힙니다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marL="77470" marR="63500" algn="just" latinLnBrk="1">
              <a:spcAft>
                <a:spcPts val="800"/>
              </a:spcAft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이들 평가 기관은 대부분 </a:t>
            </a:r>
            <a:r>
              <a:rPr lang="en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ESG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등급이 필요한 기업에 평가항목 질의서를 보낸 뒤 답변을 근거로 등급을 결정하는 것으로 알려졌습니다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 과정에서 공통 기준이 없는 만큼 평가는 다를 수밖에 없습니다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marL="77470" marR="63500" algn="just" latinLnBrk="1">
              <a:spcAft>
                <a:spcPts val="800"/>
              </a:spcAft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대기업 한 관계자는 “</a:t>
            </a:r>
            <a:r>
              <a:rPr lang="en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ESG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평가 기관마다 기준에 맞게 자료를 제출하고 있지만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기준이 다르다 보니 등급 차이도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빈번하다”라며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“실무에선 중복 업무가 발생하기도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한다”라고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말합니다</a:t>
            </a:r>
            <a:r>
              <a:rPr lang="en-US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B22F589-F886-8B4C-9109-B92FB6142809}"/>
              </a:ext>
            </a:extLst>
          </p:cNvPr>
          <p:cNvSpPr/>
          <p:nvPr/>
        </p:nvSpPr>
        <p:spPr>
          <a:xfrm>
            <a:off x="635286" y="4005263"/>
            <a:ext cx="16193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kern="100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국내외</a:t>
            </a:r>
            <a:r>
              <a:rPr lang="en-US" altLang="ko-KR" sz="1200" b="1" kern="100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 ESG </a:t>
            </a:r>
            <a:r>
              <a:rPr lang="ko-KR" altLang="en-US" sz="1200" b="1" kern="100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평가 기관</a:t>
            </a:r>
            <a:endParaRPr lang="ko-Kore-KR" altLang="en-US" sz="1200" b="1" dirty="0">
              <a:solidFill>
                <a:srgbClr val="EC0024"/>
              </a:solidFill>
              <a:latin typeface="NanumGothic" panose="020D0604000000000000" pitchFamily="34" charset="-127"/>
            </a:endParaRPr>
          </a:p>
        </p:txBody>
      </p:sp>
      <p:sp>
        <p:nvSpPr>
          <p:cNvPr id="24" name="Rectangle 139">
            <a:extLst>
              <a:ext uri="{FF2B5EF4-FFF2-40B4-BE49-F238E27FC236}">
                <a16:creationId xmlns:a16="http://schemas.microsoft.com/office/drawing/2014/main" id="{D04D2753-726E-6643-B08C-2450975DFFC6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7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82169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i="0" strike="sngStrike" cap="none" dirty="0">
              <a:ln w="9525" cap="flat" cmpd="sng">
                <a:noFill/>
                <a:prstDash/>
              </a:ln>
              <a:solidFill>
                <a:srgbClr val="000000"/>
              </a:solidFill>
              <a:latin typeface="나눔고딕" charset="0"/>
              <a:ea typeface="나눔고딕" charset="0"/>
              <a:cs typeface="나눔고딕" charset="0"/>
            </a:endParaRPr>
          </a:p>
        </p:txBody>
      </p:sp>
      <p:sp>
        <p:nvSpPr>
          <p:cNvPr id="25" name="Easier">
            <a:extLst>
              <a:ext uri="{FF2B5EF4-FFF2-40B4-BE49-F238E27FC236}">
                <a16:creationId xmlns:a16="http://schemas.microsoft.com/office/drawing/2014/main" id="{E804C038-5E77-314C-AAA0-3B323DEB6164}"/>
              </a:ext>
            </a:extLst>
          </p:cNvPr>
          <p:cNvSpPr txBox="1">
            <a:spLocks/>
          </p:cNvSpPr>
          <p:nvPr/>
        </p:nvSpPr>
        <p:spPr>
          <a:xfrm>
            <a:off x="378858" y="1048587"/>
            <a:ext cx="3120406" cy="512961"/>
          </a:xfrm>
          <a:prstGeom prst="rect">
            <a:avLst/>
          </a:prstGeom>
          <a:ln w="12700" cap="flat" cmpd="sng">
            <a:prstDash val="solid"/>
            <a:miter lim="800000"/>
          </a:ln>
        </p:spPr>
        <p:txBody>
          <a:bodyPr vert="horz" wrap="none" lIns="71120" tIns="71120" rIns="71120" bIns="71120" numCol="1" anchor="ctr">
            <a:spAutoFit/>
          </a:bodyPr>
          <a:lstStyle>
            <a:lvl1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8000" b="0">
                <a:solidFill>
                  <a:srgbClr val="FFFFFF"/>
                </a:solidFill>
                <a:latin typeface="Gotham Bold" charset="0"/>
                <a:ea typeface="Gotham Bold" charset="0"/>
                <a:cs typeface="Gotham Bold" charset="0"/>
              </a:defRPr>
            </a:lvl1pPr>
          </a:lstStyle>
          <a:p>
            <a:pPr marL="0" indent="0" algn="l" defTabSz="82169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strike="sngStrike" cap="none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Dotum_Pro" pitchFamily="2" charset="-127"/>
              </a:rPr>
              <a:t>“</a:t>
            </a:r>
            <a:r>
              <a:rPr lang="ko-KR" altLang="en-US" sz="2400" strike="sngStrike" cap="none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Dotum_Pro" pitchFamily="2" charset="-127"/>
              </a:rPr>
              <a:t> 정성적인 </a:t>
            </a:r>
            <a:r>
              <a:rPr lang="en-US" altLang="ko-KR" sz="2400" strike="sngStrike" cap="none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Dotum_Pro" pitchFamily="2" charset="-127"/>
              </a:rPr>
              <a:t>ESG</a:t>
            </a:r>
            <a:r>
              <a:rPr lang="ko-KR" altLang="en-US" sz="2400" strike="sngStrike" cap="none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Dotum_Pro" pitchFamily="2" charset="-127"/>
              </a:rPr>
              <a:t> 평가 </a:t>
            </a:r>
            <a:r>
              <a:rPr lang="en-US" altLang="ko-KR" sz="2400" strike="sngStrike" cap="none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Dotum_Pro" pitchFamily="2" charset="-127"/>
              </a:rPr>
              <a:t>“</a:t>
            </a:r>
            <a:endParaRPr lang="ko-KR" altLang="en-US" sz="2400" strike="sngStrike" cap="none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나눔고딕" charset="0"/>
            </a:endParaRPr>
          </a:p>
        </p:txBody>
      </p:sp>
      <p:sp>
        <p:nvSpPr>
          <p:cNvPr id="26" name="Easier">
            <a:extLst>
              <a:ext uri="{FF2B5EF4-FFF2-40B4-BE49-F238E27FC236}">
                <a16:creationId xmlns:a16="http://schemas.microsoft.com/office/drawing/2014/main" id="{28F1D9A8-EEA0-9A48-AD45-D57F6CB4D903}"/>
              </a:ext>
            </a:extLst>
          </p:cNvPr>
          <p:cNvSpPr txBox="1">
            <a:spLocks/>
          </p:cNvSpPr>
          <p:nvPr/>
        </p:nvSpPr>
        <p:spPr>
          <a:xfrm>
            <a:off x="4844635" y="4163088"/>
            <a:ext cx="6555962" cy="697627"/>
          </a:xfrm>
          <a:prstGeom prst="rect">
            <a:avLst/>
          </a:prstGeom>
          <a:ln w="12700" cap="flat" cmpd="sng">
            <a:prstDash val="solid"/>
            <a:miter lim="800000"/>
          </a:ln>
        </p:spPr>
        <p:txBody>
          <a:bodyPr vert="horz" wrap="none" lIns="71120" tIns="71120" rIns="71120" bIns="71120" numCol="1" anchor="ctr">
            <a:spAutoFit/>
          </a:bodyPr>
          <a:lstStyle>
            <a:lvl1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8000" b="0">
                <a:solidFill>
                  <a:srgbClr val="FFFFFF"/>
                </a:solidFill>
                <a:latin typeface="Gotham Bold" charset="0"/>
                <a:ea typeface="Gotham Bold" charset="0"/>
                <a:cs typeface="Gotham Bold" charset="0"/>
              </a:defRPr>
            </a:lvl1pPr>
          </a:lstStyle>
          <a:p>
            <a:pPr marL="0" indent="0" algn="l" defTabSz="82169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 b="1" cap="none" dirty="0">
                <a:solidFill>
                  <a:schemeClr val="bg1">
                    <a:lumMod val="9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나눔고딕" charset="0"/>
              </a:rPr>
              <a:t>이제는</a:t>
            </a:r>
            <a:r>
              <a:rPr lang="ko-KR" altLang="en-US" sz="3600" b="1" cap="none" dirty="0">
                <a:solidFill>
                  <a:schemeClr val="bg1">
                    <a:lumMod val="9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나눔고딕" charset="0"/>
              </a:rPr>
              <a:t> </a:t>
            </a:r>
            <a:r>
              <a:rPr lang="ko-KR" altLang="en-US" sz="3600" b="1" i="1" cap="none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나눔고딕" charset="0"/>
              </a:rPr>
              <a:t>정량화</a:t>
            </a:r>
            <a:r>
              <a:rPr lang="ko-KR" altLang="en-US" sz="3600" b="1" cap="none" dirty="0">
                <a:solidFill>
                  <a:srgbClr val="EC002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나눔고딕" charset="0"/>
              </a:rPr>
              <a:t> </a:t>
            </a:r>
            <a:r>
              <a:rPr lang="ko-KR" altLang="en-US" sz="3200" b="1" cap="none" dirty="0">
                <a:solidFill>
                  <a:schemeClr val="bg1">
                    <a:lumMod val="9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나눔고딕" charset="0"/>
              </a:rPr>
              <a:t>가 필요한 </a:t>
            </a:r>
            <a:r>
              <a:rPr lang="en-US" altLang="ko-KR" sz="3600" b="1" cap="none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나눔고딕" charset="0"/>
              </a:rPr>
              <a:t>ESG</a:t>
            </a:r>
            <a:r>
              <a:rPr lang="ko-KR" altLang="en-US" sz="3600" b="1" cap="none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나눔고딕" charset="0"/>
              </a:rPr>
              <a:t> 평가</a:t>
            </a:r>
          </a:p>
        </p:txBody>
      </p:sp>
    </p:spTree>
    <p:extLst>
      <p:ext uri="{BB962C8B-B14F-4D97-AF65-F5344CB8AC3E}">
        <p14:creationId xmlns:p14="http://schemas.microsoft.com/office/powerpoint/2010/main" val="5966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11016</TotalTime>
  <Words>6086</Words>
  <Application>Microsoft Office PowerPoint</Application>
  <PresentationFormat>와이드스크린</PresentationFormat>
  <Paragraphs>1113</Paragraphs>
  <Slides>34</Slides>
  <Notes>30</Notes>
  <HiddenSlides>0</HiddenSlides>
  <MMClips>1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8" baseType="lpstr">
      <vt:lpstr>Apple SD Gothic Neo Thin</vt:lpstr>
      <vt:lpstr>Gotham Bold</vt:lpstr>
      <vt:lpstr>KoPubWorldDotum_Pro</vt:lpstr>
      <vt:lpstr>KoPubWorldDotum_Pro Light</vt:lpstr>
      <vt:lpstr>KoPubWorld돋움체 Medium</vt:lpstr>
      <vt:lpstr>NanumGothic</vt:lpstr>
      <vt:lpstr>나눔고딕</vt:lpstr>
      <vt:lpstr>맑은 고딕</vt:lpstr>
      <vt:lpstr>Arial</vt:lpstr>
      <vt:lpstr>Calibri</vt:lpstr>
      <vt:lpstr>Helvetica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박정미</dc:creator>
  <cp:lastModifiedBy>user</cp:lastModifiedBy>
  <cp:revision>398</cp:revision>
  <cp:lastPrinted>2021-07-29T15:10:20Z</cp:lastPrinted>
  <dcterms:created xsi:type="dcterms:W3CDTF">2021-07-20T05:49:35Z</dcterms:created>
  <dcterms:modified xsi:type="dcterms:W3CDTF">2022-05-06T08:38:22Z</dcterms:modified>
</cp:coreProperties>
</file>